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74" r:id="rId4"/>
    <p:sldId id="278" r:id="rId5"/>
    <p:sldId id="259" r:id="rId6"/>
    <p:sldId id="261" r:id="rId7"/>
    <p:sldId id="262" r:id="rId8"/>
    <p:sldId id="263" r:id="rId9"/>
    <p:sldId id="264" r:id="rId10"/>
    <p:sldId id="265" r:id="rId11"/>
    <p:sldId id="269" r:id="rId12"/>
    <p:sldId id="268" r:id="rId13"/>
    <p:sldId id="277" r:id="rId14"/>
    <p:sldId id="270" r:id="rId15"/>
    <p:sldId id="276"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rinda misr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5035A-E681-4936-9458-966DB01ADBF2}" type="datetimeFigureOut">
              <a:rPr lang="en-US" smtClean="0"/>
              <a:t>9/6/2017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8D7D1-AF26-44C5-9A5B-CFA48F60F5C4}" type="slidenum">
              <a:rPr lang="en-US" smtClean="0"/>
              <a:t>‹#›</a:t>
            </a:fld>
            <a:endParaRPr lang="en-US"/>
          </a:p>
        </p:txBody>
      </p:sp>
    </p:spTree>
    <p:extLst>
      <p:ext uri="{BB962C8B-B14F-4D97-AF65-F5344CB8AC3E}">
        <p14:creationId xmlns:p14="http://schemas.microsoft.com/office/powerpoint/2010/main" val="1640955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EA0CD4-C0C9-4A1D-8EB6-1A03A53FC790}" type="slidenum">
              <a:rPr lang="en-US" smtClean="0"/>
              <a:t>2</a:t>
            </a:fld>
            <a:endParaRPr lang="en-US"/>
          </a:p>
        </p:txBody>
      </p:sp>
    </p:spTree>
    <p:extLst>
      <p:ext uri="{BB962C8B-B14F-4D97-AF65-F5344CB8AC3E}">
        <p14:creationId xmlns:p14="http://schemas.microsoft.com/office/powerpoint/2010/main" val="416089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76238" y="698500"/>
            <a:ext cx="6202362" cy="3489325"/>
          </a:xfrm>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6CD48E-9467-4C4A-A7B3-8766255CC43E}" type="slidenum">
              <a:rPr lang="en-US" smtClean="0"/>
              <a:pPr fontAlgn="base">
                <a:spcBef>
                  <a:spcPct val="0"/>
                </a:spcBef>
                <a:spcAft>
                  <a:spcPct val="0"/>
                </a:spcAft>
                <a:defRPr/>
              </a:pPr>
              <a:t>4</a:t>
            </a:fld>
            <a:endParaRPr lang="en-US"/>
          </a:p>
        </p:txBody>
      </p:sp>
    </p:spTree>
    <p:extLst>
      <p:ext uri="{BB962C8B-B14F-4D97-AF65-F5344CB8AC3E}">
        <p14:creationId xmlns:p14="http://schemas.microsoft.com/office/powerpoint/2010/main" val="269993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9BF495-BE7E-4EFF-AFF3-CB49652EF52B}" type="slidenum">
              <a:rPr lang="en-US" smtClean="0"/>
              <a:pPr fontAlgn="base">
                <a:spcBef>
                  <a:spcPct val="0"/>
                </a:spcBef>
                <a:spcAft>
                  <a:spcPct val="0"/>
                </a:spcAft>
                <a:defRPr/>
              </a:pPr>
              <a:t>8</a:t>
            </a:fld>
            <a:endParaRPr lang="en-US" dirty="0"/>
          </a:p>
        </p:txBody>
      </p:sp>
    </p:spTree>
    <p:extLst>
      <p:ext uri="{BB962C8B-B14F-4D97-AF65-F5344CB8AC3E}">
        <p14:creationId xmlns:p14="http://schemas.microsoft.com/office/powerpoint/2010/main" val="348214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A61E2D-EF40-4051-90D6-260169D04BD3}" type="slidenum">
              <a:rPr lang="en-US" smtClean="0"/>
              <a:pPr/>
              <a:t>12</a:t>
            </a:fld>
            <a:endParaRPr lang="en-US"/>
          </a:p>
        </p:txBody>
      </p:sp>
    </p:spTree>
    <p:extLst>
      <p:ext uri="{BB962C8B-B14F-4D97-AF65-F5344CB8AC3E}">
        <p14:creationId xmlns:p14="http://schemas.microsoft.com/office/powerpoint/2010/main" val="308342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63233" indent="-293551" eaLnBrk="0" hangingPunct="0">
              <a:defRPr>
                <a:solidFill>
                  <a:schemeClr val="tx1"/>
                </a:solidFill>
                <a:latin typeface="Arial" panose="020B0604020202020204" pitchFamily="34" charset="0"/>
                <a:cs typeface="Arial" panose="020B0604020202020204" pitchFamily="34" charset="0"/>
              </a:defRPr>
            </a:lvl2pPr>
            <a:lvl3pPr marL="1174204" indent="-234841" eaLnBrk="0" hangingPunct="0">
              <a:defRPr>
                <a:solidFill>
                  <a:schemeClr val="tx1"/>
                </a:solidFill>
                <a:latin typeface="Arial" panose="020B0604020202020204" pitchFamily="34" charset="0"/>
                <a:cs typeface="Arial" panose="020B0604020202020204" pitchFamily="34" charset="0"/>
              </a:defRPr>
            </a:lvl3pPr>
            <a:lvl4pPr marL="1643885" indent="-234841" eaLnBrk="0" hangingPunct="0">
              <a:defRPr>
                <a:solidFill>
                  <a:schemeClr val="tx1"/>
                </a:solidFill>
                <a:latin typeface="Arial" panose="020B0604020202020204" pitchFamily="34" charset="0"/>
                <a:cs typeface="Arial" panose="020B0604020202020204" pitchFamily="34" charset="0"/>
              </a:defRPr>
            </a:lvl4pPr>
            <a:lvl5pPr marL="2113567" indent="-234841" eaLnBrk="0" hangingPunct="0">
              <a:defRPr>
                <a:solidFill>
                  <a:schemeClr val="tx1"/>
                </a:solidFill>
                <a:latin typeface="Arial" panose="020B0604020202020204" pitchFamily="34" charset="0"/>
                <a:cs typeface="Arial" panose="020B0604020202020204" pitchFamily="34" charset="0"/>
              </a:defRPr>
            </a:lvl5pPr>
            <a:lvl6pPr marL="2583249"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52930"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22612"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92293"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48BF3B-F5AF-4AC8-AEFC-526B1B232688}" type="slidenum">
              <a:rPr lang="en-US">
                <a:latin typeface="Calibri" panose="020F0502020204030204" pitchFamily="34" charset="0"/>
              </a:rPr>
              <a:pPr eaLnBrk="1" hangingPunct="1"/>
              <a:t>15</a:t>
            </a:fld>
            <a:endParaRPr lang="en-US">
              <a:latin typeface="Calibri" panose="020F0502020204030204" pitchFamily="34" charset="0"/>
            </a:endParaRPr>
          </a:p>
        </p:txBody>
      </p:sp>
    </p:spTree>
    <p:extLst>
      <p:ext uri="{BB962C8B-B14F-4D97-AF65-F5344CB8AC3E}">
        <p14:creationId xmlns:p14="http://schemas.microsoft.com/office/powerpoint/2010/main" val="859384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27652" name="Slide Number Placeholder 3"/>
          <p:cNvSpPr>
            <a:spLocks noGrp="1"/>
          </p:cNvSpPr>
          <p:nvPr>
            <p:ph type="sldNum" sz="quarter" idx="5"/>
          </p:nvPr>
        </p:nvSpPr>
        <p:spPr bwMode="auto">
          <a:ln>
            <a:miter lim="800000"/>
            <a:headEnd/>
            <a:tailEnd/>
          </a:ln>
        </p:spPr>
        <p:txBody>
          <a:bodyPr/>
          <a:lstStyle/>
          <a:p>
            <a:pPr>
              <a:defRPr/>
            </a:pPr>
            <a:fld id="{43F02D6A-19CB-4C24-93C8-DB2AE21AA05F}" type="slidenum">
              <a:rPr lang="en-US" smtClean="0">
                <a:ea typeface="ＭＳ Ｐゴシック" pitchFamily="34" charset="-128"/>
              </a:rPr>
              <a:pPr>
                <a:defRPr/>
              </a:pPr>
              <a:t>16</a:t>
            </a:fld>
            <a:endParaRPr lang="en-US" dirty="0">
              <a:ea typeface="ＭＳ Ｐゴシック" pitchFamily="34" charset="-128"/>
            </a:endParaRPr>
          </a:p>
        </p:txBody>
      </p:sp>
    </p:spTree>
    <p:extLst>
      <p:ext uri="{BB962C8B-B14F-4D97-AF65-F5344CB8AC3E}">
        <p14:creationId xmlns:p14="http://schemas.microsoft.com/office/powerpoint/2010/main" val="3134834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566FF-87FB-40A2-9125-4C575B63E16A}" type="slidenum">
              <a:rPr lang="en-US" smtClean="0"/>
              <a:pPr fontAlgn="base">
                <a:spcBef>
                  <a:spcPct val="0"/>
                </a:spcBef>
                <a:spcAft>
                  <a:spcPct val="0"/>
                </a:spcAft>
                <a:defRPr/>
              </a:pPr>
              <a:t>17</a:t>
            </a:fld>
            <a:endParaRPr lang="en-US"/>
          </a:p>
        </p:txBody>
      </p:sp>
    </p:spTree>
    <p:extLst>
      <p:ext uri="{BB962C8B-B14F-4D97-AF65-F5344CB8AC3E}">
        <p14:creationId xmlns:p14="http://schemas.microsoft.com/office/powerpoint/2010/main" val="1080200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6DC377-5FFF-49A9-8849-1552C7A40E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22591E47-333B-444D-921D-D95DDE2721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E7D545E-9185-4C0F-AA6B-7D1E4C67B6A7}"/>
              </a:ext>
            </a:extLst>
          </p:cNvPr>
          <p:cNvSpPr>
            <a:spLocks noGrp="1"/>
          </p:cNvSpPr>
          <p:nvPr>
            <p:ph type="dt" sz="half" idx="10"/>
          </p:nvPr>
        </p:nvSpPr>
        <p:spPr/>
        <p:txBody>
          <a:bodyPr/>
          <a:lstStyle/>
          <a:p>
            <a:fld id="{0D1B6B21-6CFA-4E12-8494-F6CD1DFF625E}" type="datetime1">
              <a:rPr lang="en-US" smtClean="0"/>
              <a:t>9/6/2017</a:t>
            </a:fld>
            <a:endParaRPr lang="en-US"/>
          </a:p>
        </p:txBody>
      </p:sp>
      <p:sp>
        <p:nvSpPr>
          <p:cNvPr id="5" name="Footer Placeholder 4">
            <a:extLst>
              <a:ext uri="{FF2B5EF4-FFF2-40B4-BE49-F238E27FC236}">
                <a16:creationId xmlns="" xmlns:a16="http://schemas.microsoft.com/office/drawing/2014/main" id="{941C8984-EDC3-40F8-8D9F-87B37DFCD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4FE5414-1907-44B8-8AEE-C9BDDA6C5969}"/>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250173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DF48C6-9EE4-4A74-83E1-174E0C1BF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62F75AC-28FE-4877-A22A-DC8665531F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EC23973-DC06-4645-B55B-8D3B3D9089DB}"/>
              </a:ext>
            </a:extLst>
          </p:cNvPr>
          <p:cNvSpPr>
            <a:spLocks noGrp="1"/>
          </p:cNvSpPr>
          <p:nvPr>
            <p:ph type="dt" sz="half" idx="10"/>
          </p:nvPr>
        </p:nvSpPr>
        <p:spPr/>
        <p:txBody>
          <a:bodyPr/>
          <a:lstStyle/>
          <a:p>
            <a:fld id="{75D8FC58-CB7E-4571-B1B3-C21395ECF815}" type="datetime1">
              <a:rPr lang="en-US" smtClean="0"/>
              <a:t>9/6/2017</a:t>
            </a:fld>
            <a:endParaRPr lang="en-US"/>
          </a:p>
        </p:txBody>
      </p:sp>
      <p:sp>
        <p:nvSpPr>
          <p:cNvPr id="5" name="Footer Placeholder 4">
            <a:extLst>
              <a:ext uri="{FF2B5EF4-FFF2-40B4-BE49-F238E27FC236}">
                <a16:creationId xmlns="" xmlns:a16="http://schemas.microsoft.com/office/drawing/2014/main" id="{9626429F-BDC4-4D93-B068-2BA2810A6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CB9BC6-C13A-4AC3-96E7-017239D85336}"/>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389338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0DBBCEB-F950-4192-A57A-DE3933253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409D4ED-3FC7-49D4-A435-B0F1837CBD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71FC8D9-101A-483C-9B27-A572E1D979A9}"/>
              </a:ext>
            </a:extLst>
          </p:cNvPr>
          <p:cNvSpPr>
            <a:spLocks noGrp="1"/>
          </p:cNvSpPr>
          <p:nvPr>
            <p:ph type="dt" sz="half" idx="10"/>
          </p:nvPr>
        </p:nvSpPr>
        <p:spPr/>
        <p:txBody>
          <a:bodyPr/>
          <a:lstStyle/>
          <a:p>
            <a:fld id="{48B93AD0-CDDC-4476-B872-5513F106B15D}" type="datetime1">
              <a:rPr lang="en-US" smtClean="0"/>
              <a:t>9/6/2017</a:t>
            </a:fld>
            <a:endParaRPr lang="en-US"/>
          </a:p>
        </p:txBody>
      </p:sp>
      <p:sp>
        <p:nvSpPr>
          <p:cNvPr id="5" name="Footer Placeholder 4">
            <a:extLst>
              <a:ext uri="{FF2B5EF4-FFF2-40B4-BE49-F238E27FC236}">
                <a16:creationId xmlns="" xmlns:a16="http://schemas.microsoft.com/office/drawing/2014/main" id="{BBBF2268-B995-4829-B38A-7286C0A5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E213FC2-80EE-4599-9B85-70BCE759F9DE}"/>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3693566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029C2E-8FE7-4DB8-8DBD-086B96997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0AEDB0F-CA7C-4DE9-BCAC-A05D88497B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02BB4CB-1223-47E7-8400-5BBC80CC486D}"/>
              </a:ext>
            </a:extLst>
          </p:cNvPr>
          <p:cNvSpPr>
            <a:spLocks noGrp="1"/>
          </p:cNvSpPr>
          <p:nvPr>
            <p:ph type="dt" sz="half" idx="10"/>
          </p:nvPr>
        </p:nvSpPr>
        <p:spPr/>
        <p:txBody>
          <a:bodyPr/>
          <a:lstStyle/>
          <a:p>
            <a:fld id="{26C44880-9092-43EF-BBC5-01DD8CD86729}" type="datetime1">
              <a:rPr lang="en-US" smtClean="0"/>
              <a:t>9/6/2017</a:t>
            </a:fld>
            <a:endParaRPr lang="en-US"/>
          </a:p>
        </p:txBody>
      </p:sp>
      <p:sp>
        <p:nvSpPr>
          <p:cNvPr id="5" name="Footer Placeholder 4">
            <a:extLst>
              <a:ext uri="{FF2B5EF4-FFF2-40B4-BE49-F238E27FC236}">
                <a16:creationId xmlns="" xmlns:a16="http://schemas.microsoft.com/office/drawing/2014/main" id="{179528FC-04F4-4E04-AE5A-DAFF129A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4C3C09E-16B1-46A2-B365-B9FB2DAF4B0D}"/>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1420632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24C692-9561-4EC6-A13A-D80920026D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196F111-ED01-41D7-B20E-0DACDB3B8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A84F150-4B61-4C8D-A2A7-9BB4C749CA0E}"/>
              </a:ext>
            </a:extLst>
          </p:cNvPr>
          <p:cNvSpPr>
            <a:spLocks noGrp="1"/>
          </p:cNvSpPr>
          <p:nvPr>
            <p:ph type="dt" sz="half" idx="10"/>
          </p:nvPr>
        </p:nvSpPr>
        <p:spPr/>
        <p:txBody>
          <a:bodyPr/>
          <a:lstStyle/>
          <a:p>
            <a:fld id="{47EB9B18-7BBF-4F92-8644-FF8D2FCA77B9}" type="datetime1">
              <a:rPr lang="en-US" smtClean="0"/>
              <a:t>9/6/2017</a:t>
            </a:fld>
            <a:endParaRPr lang="en-US"/>
          </a:p>
        </p:txBody>
      </p:sp>
      <p:sp>
        <p:nvSpPr>
          <p:cNvPr id="5" name="Footer Placeholder 4">
            <a:extLst>
              <a:ext uri="{FF2B5EF4-FFF2-40B4-BE49-F238E27FC236}">
                <a16:creationId xmlns="" xmlns:a16="http://schemas.microsoft.com/office/drawing/2014/main" id="{BAB8070B-84B6-47A6-A6D9-C4076D9F1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0E5E3EC-4820-4F0C-9DD1-40D54FACF963}"/>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20701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41229-918B-4546-9048-9D82910160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0FA3ADE-28C2-4C1D-965A-EDC899C8A4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D923EE1-1EBA-4A22-96F9-78BCDF77E1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3B76910B-AFB4-483D-B60A-8D8B3275C220}"/>
              </a:ext>
            </a:extLst>
          </p:cNvPr>
          <p:cNvSpPr>
            <a:spLocks noGrp="1"/>
          </p:cNvSpPr>
          <p:nvPr>
            <p:ph type="dt" sz="half" idx="10"/>
          </p:nvPr>
        </p:nvSpPr>
        <p:spPr/>
        <p:txBody>
          <a:bodyPr/>
          <a:lstStyle/>
          <a:p>
            <a:fld id="{1A61124B-6628-4F2D-91E2-69625234AA14}" type="datetime1">
              <a:rPr lang="en-US" smtClean="0"/>
              <a:t>9/6/2017</a:t>
            </a:fld>
            <a:endParaRPr lang="en-US"/>
          </a:p>
        </p:txBody>
      </p:sp>
      <p:sp>
        <p:nvSpPr>
          <p:cNvPr id="6" name="Footer Placeholder 5">
            <a:extLst>
              <a:ext uri="{FF2B5EF4-FFF2-40B4-BE49-F238E27FC236}">
                <a16:creationId xmlns="" xmlns:a16="http://schemas.microsoft.com/office/drawing/2014/main" id="{8A910DBB-4D68-4F35-837A-823C802A96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1DB0517-1257-4451-AC79-96DE82305BDF}"/>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267633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8AB11-092F-4FB3-860F-387FF0F8B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20F39805-4245-4FFB-8D09-D24AA040E7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CC0FA0D-24B2-4DDD-AAEF-A717C67CEB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2891A2D-1AFA-47C0-85A9-FDC95D5B6A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F35ECBDB-C88D-413F-B56C-0EEA64884D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9FB3344-74F8-45F4-8DB5-0D5D19384360}"/>
              </a:ext>
            </a:extLst>
          </p:cNvPr>
          <p:cNvSpPr>
            <a:spLocks noGrp="1"/>
          </p:cNvSpPr>
          <p:nvPr>
            <p:ph type="dt" sz="half" idx="10"/>
          </p:nvPr>
        </p:nvSpPr>
        <p:spPr/>
        <p:txBody>
          <a:bodyPr/>
          <a:lstStyle/>
          <a:p>
            <a:fld id="{7ED22B0A-1896-4D3F-B102-37AD79D93805}" type="datetime1">
              <a:rPr lang="en-US" smtClean="0"/>
              <a:t>9/6/2017</a:t>
            </a:fld>
            <a:endParaRPr lang="en-US"/>
          </a:p>
        </p:txBody>
      </p:sp>
      <p:sp>
        <p:nvSpPr>
          <p:cNvPr id="8" name="Footer Placeholder 7">
            <a:extLst>
              <a:ext uri="{FF2B5EF4-FFF2-40B4-BE49-F238E27FC236}">
                <a16:creationId xmlns="" xmlns:a16="http://schemas.microsoft.com/office/drawing/2014/main" id="{2A70793A-A760-42C8-A8CB-F75BD52AD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78BCC2D1-00EA-4F14-915D-BA6F05709118}"/>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4291747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E7CB65-C8DA-484D-9534-BDC950C266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2C188F-B9C8-4311-983E-FA8BD5045E7E}"/>
              </a:ext>
            </a:extLst>
          </p:cNvPr>
          <p:cNvSpPr>
            <a:spLocks noGrp="1"/>
          </p:cNvSpPr>
          <p:nvPr>
            <p:ph type="dt" sz="half" idx="10"/>
          </p:nvPr>
        </p:nvSpPr>
        <p:spPr/>
        <p:txBody>
          <a:bodyPr/>
          <a:lstStyle/>
          <a:p>
            <a:fld id="{F258D3A6-C136-476C-868F-7967EB28EB66}" type="datetime1">
              <a:rPr lang="en-US" smtClean="0"/>
              <a:t>9/6/2017</a:t>
            </a:fld>
            <a:endParaRPr lang="en-US"/>
          </a:p>
        </p:txBody>
      </p:sp>
      <p:sp>
        <p:nvSpPr>
          <p:cNvPr id="4" name="Footer Placeholder 3">
            <a:extLst>
              <a:ext uri="{FF2B5EF4-FFF2-40B4-BE49-F238E27FC236}">
                <a16:creationId xmlns="" xmlns:a16="http://schemas.microsoft.com/office/drawing/2014/main" id="{6192C6D7-9483-4D4B-A9A7-EDE95B3DD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82779B8-267D-46C0-81F7-9CB8DDE1BF83}"/>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262821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E01BB82-006C-403A-B9D8-552C3A181779}"/>
              </a:ext>
            </a:extLst>
          </p:cNvPr>
          <p:cNvSpPr>
            <a:spLocks noGrp="1"/>
          </p:cNvSpPr>
          <p:nvPr>
            <p:ph type="dt" sz="half" idx="10"/>
          </p:nvPr>
        </p:nvSpPr>
        <p:spPr/>
        <p:txBody>
          <a:bodyPr/>
          <a:lstStyle/>
          <a:p>
            <a:fld id="{C1E2AE8D-18F1-4D80-9D19-4DE8B0A76643}" type="datetime1">
              <a:rPr lang="en-US" smtClean="0"/>
              <a:t>9/6/2017</a:t>
            </a:fld>
            <a:endParaRPr lang="en-US"/>
          </a:p>
        </p:txBody>
      </p:sp>
      <p:sp>
        <p:nvSpPr>
          <p:cNvPr id="3" name="Footer Placeholder 2">
            <a:extLst>
              <a:ext uri="{FF2B5EF4-FFF2-40B4-BE49-F238E27FC236}">
                <a16:creationId xmlns="" xmlns:a16="http://schemas.microsoft.com/office/drawing/2014/main" id="{377208A7-8B32-46FF-91EB-F44B28F85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CC9DFB4-967C-4ED6-A097-4E66A2246ADC}"/>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3864471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D26EEB-F49F-4FAC-A25F-470DEF2690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E939DF94-A20D-4590-B3A1-DCC210BCE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C724613-FAB3-4B8D-99FF-3C383A85A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9A0610F-8DC0-47CC-9BB1-D4739078EA40}"/>
              </a:ext>
            </a:extLst>
          </p:cNvPr>
          <p:cNvSpPr>
            <a:spLocks noGrp="1"/>
          </p:cNvSpPr>
          <p:nvPr>
            <p:ph type="dt" sz="half" idx="10"/>
          </p:nvPr>
        </p:nvSpPr>
        <p:spPr/>
        <p:txBody>
          <a:bodyPr/>
          <a:lstStyle/>
          <a:p>
            <a:fld id="{4F371C23-AEFB-4F6D-926A-ECEDDDA8C1A1}" type="datetime1">
              <a:rPr lang="en-US" smtClean="0"/>
              <a:t>9/6/2017</a:t>
            </a:fld>
            <a:endParaRPr lang="en-US"/>
          </a:p>
        </p:txBody>
      </p:sp>
      <p:sp>
        <p:nvSpPr>
          <p:cNvPr id="6" name="Footer Placeholder 5">
            <a:extLst>
              <a:ext uri="{FF2B5EF4-FFF2-40B4-BE49-F238E27FC236}">
                <a16:creationId xmlns="" xmlns:a16="http://schemas.microsoft.com/office/drawing/2014/main" id="{36F618D1-AB57-4C4B-9868-DC3D96FA73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797004-6672-4324-B3BC-CF1CB9A1470C}"/>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3394092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42EDE-9216-44E5-9D23-14BB115C0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92F3AFB7-F550-4D56-B12C-B18D5FB85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5517C131-8BAD-44B5-9608-CE7916C29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3489252-8F90-4EA0-A90B-C79A5A104BDF}"/>
              </a:ext>
            </a:extLst>
          </p:cNvPr>
          <p:cNvSpPr>
            <a:spLocks noGrp="1"/>
          </p:cNvSpPr>
          <p:nvPr>
            <p:ph type="dt" sz="half" idx="10"/>
          </p:nvPr>
        </p:nvSpPr>
        <p:spPr/>
        <p:txBody>
          <a:bodyPr/>
          <a:lstStyle/>
          <a:p>
            <a:fld id="{8B26925B-E0A1-4EB7-A00F-BBEE25ACC606}" type="datetime1">
              <a:rPr lang="en-US" smtClean="0"/>
              <a:t>9/6/2017</a:t>
            </a:fld>
            <a:endParaRPr lang="en-US"/>
          </a:p>
        </p:txBody>
      </p:sp>
      <p:sp>
        <p:nvSpPr>
          <p:cNvPr id="6" name="Footer Placeholder 5">
            <a:extLst>
              <a:ext uri="{FF2B5EF4-FFF2-40B4-BE49-F238E27FC236}">
                <a16:creationId xmlns="" xmlns:a16="http://schemas.microsoft.com/office/drawing/2014/main" id="{E29B7096-5001-4287-B925-2DD29B60D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FA60908-F664-4010-A512-9334DBB01726}"/>
              </a:ext>
            </a:extLst>
          </p:cNvPr>
          <p:cNvSpPr>
            <a:spLocks noGrp="1"/>
          </p:cNvSpPr>
          <p:nvPr>
            <p:ph type="sldNum" sz="quarter" idx="12"/>
          </p:nvPr>
        </p:nvSpPr>
        <p:spPr/>
        <p:txBody>
          <a:bodyPr/>
          <a:lstStyle/>
          <a:p>
            <a:fld id="{733BFD76-841C-4874-91F9-A27567C33DF0}" type="slidenum">
              <a:rPr lang="en-US" smtClean="0"/>
              <a:t>‹#›</a:t>
            </a:fld>
            <a:endParaRPr lang="en-US"/>
          </a:p>
        </p:txBody>
      </p:sp>
    </p:spTree>
    <p:extLst>
      <p:ext uri="{BB962C8B-B14F-4D97-AF65-F5344CB8AC3E}">
        <p14:creationId xmlns:p14="http://schemas.microsoft.com/office/powerpoint/2010/main" val="377169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14A8DD-9800-41D0-A812-146A51D31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06BE3F6-DA14-48FA-B154-C12643317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CE496F7-BE19-41AA-A998-39E6238BFF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601F4-D60A-4331-B16D-47BCDA22694A}" type="datetime1">
              <a:rPr lang="en-US" smtClean="0"/>
              <a:t>9/6/2017</a:t>
            </a:fld>
            <a:endParaRPr lang="en-US"/>
          </a:p>
        </p:txBody>
      </p:sp>
      <p:sp>
        <p:nvSpPr>
          <p:cNvPr id="5" name="Footer Placeholder 4">
            <a:extLst>
              <a:ext uri="{FF2B5EF4-FFF2-40B4-BE49-F238E27FC236}">
                <a16:creationId xmlns="" xmlns:a16="http://schemas.microsoft.com/office/drawing/2014/main" id="{C45F1C5C-D3DE-4F6C-B1CD-D27B1B59A0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2CC33008-5BD7-4569-8C92-E77FFBD77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BFD76-841C-4874-91F9-A27567C33DF0}" type="slidenum">
              <a:rPr lang="en-US" smtClean="0"/>
              <a:t>‹#›</a:t>
            </a:fld>
            <a:endParaRPr lang="en-US"/>
          </a:p>
        </p:txBody>
      </p:sp>
    </p:spTree>
    <p:extLst>
      <p:ext uri="{BB962C8B-B14F-4D97-AF65-F5344CB8AC3E}">
        <p14:creationId xmlns:p14="http://schemas.microsoft.com/office/powerpoint/2010/main" val="3794860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cid:image001.jpg@01D20926.650E2A00"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a:off x="1507282" y="5431330"/>
            <a:ext cx="10086081" cy="1085380"/>
          </a:xfrm>
          <a:prstGeom prst="round2Diag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b="1" dirty="0">
                <a:solidFill>
                  <a:schemeClr val="bg1">
                    <a:lumMod val="50000"/>
                  </a:schemeClr>
                </a:solidFill>
                <a:cs typeface="Arial" panose="020B0604020202020204" pitchFamily="34" charset="0"/>
              </a:rPr>
              <a:t>Creating an environment of working cohesively </a:t>
            </a:r>
            <a:r>
              <a:rPr lang="en-GB" sz="2400" b="1" dirty="0">
                <a:solidFill>
                  <a:schemeClr val="bg1">
                    <a:lumMod val="50000"/>
                  </a:schemeClr>
                </a:solidFill>
                <a:cs typeface="Arial" panose="020B0604020202020204" pitchFamily="34" charset="0"/>
              </a:rPr>
              <a:t>and being able to build productive working relationships</a:t>
            </a:r>
          </a:p>
          <a:p>
            <a:pPr algn="ctr"/>
            <a:r>
              <a:rPr lang="en-GB" sz="2400" b="1" dirty="0" smtClean="0">
                <a:solidFill>
                  <a:schemeClr val="bg1">
                    <a:lumMod val="50000"/>
                  </a:schemeClr>
                </a:solidFill>
                <a:cs typeface="Arial" panose="020B0604020202020204" pitchFamily="34" charset="0"/>
              </a:rPr>
              <a:t>Proposal version </a:t>
            </a:r>
            <a:r>
              <a:rPr lang="en-GB" sz="2400" b="1" dirty="0">
                <a:solidFill>
                  <a:schemeClr val="bg1">
                    <a:lumMod val="50000"/>
                  </a:schemeClr>
                </a:solidFill>
                <a:cs typeface="Arial" panose="020B0604020202020204" pitchFamily="34" charset="0"/>
              </a:rPr>
              <a:t>1.0/ 6</a:t>
            </a:r>
            <a:r>
              <a:rPr lang="en-GB" sz="2400" b="1" baseline="30000" dirty="0" smtClean="0">
                <a:solidFill>
                  <a:schemeClr val="bg1">
                    <a:lumMod val="50000"/>
                  </a:schemeClr>
                </a:solidFill>
                <a:cs typeface="Arial" panose="020B0604020202020204" pitchFamily="34" charset="0"/>
              </a:rPr>
              <a:t>th</a:t>
            </a:r>
            <a:r>
              <a:rPr lang="en-GB" sz="2400" b="1" dirty="0" smtClean="0">
                <a:solidFill>
                  <a:schemeClr val="bg1">
                    <a:lumMod val="50000"/>
                  </a:schemeClr>
                </a:solidFill>
                <a:cs typeface="Arial" panose="020B0604020202020204" pitchFamily="34" charset="0"/>
              </a:rPr>
              <a:t> September 2017</a:t>
            </a:r>
            <a:endParaRPr lang="en-US" sz="2400" b="1" dirty="0">
              <a:solidFill>
                <a:schemeClr val="bg1">
                  <a:lumMod val="50000"/>
                </a:schemeClr>
              </a:solidFill>
              <a:cs typeface="Arial" panose="020B0604020202020204" pitchFamily="34" charset="0"/>
            </a:endParaRPr>
          </a:p>
        </p:txBody>
      </p:sp>
      <p:sp>
        <p:nvSpPr>
          <p:cNvPr id="10" name="Rectangle 2"/>
          <p:cNvSpPr>
            <a:spLocks noChangeArrowheads="1"/>
          </p:cNvSpPr>
          <p:nvPr/>
        </p:nvSpPr>
        <p:spPr bwMode="auto">
          <a:xfrm>
            <a:off x="9294126" y="2497540"/>
            <a:ext cx="12192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cid:image001.jpg@01D20926.650E2A0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296462" y="131981"/>
            <a:ext cx="1742415" cy="193843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738876" y="2465749"/>
            <a:ext cx="6629976" cy="2359417"/>
          </a:xfrm>
          <a:prstGeom prst="rect">
            <a:avLst/>
          </a:prstGeom>
          <a:ln>
            <a:noFill/>
          </a:ln>
          <a:effectLst>
            <a:outerShdw blurRad="292100" dist="139700" dir="2700000" algn="tl" rotWithShape="0">
              <a:srgbClr val="333333">
                <a:alpha val="65000"/>
              </a:srgbClr>
            </a:outerShdw>
          </a:effectLst>
        </p:spPr>
      </p:pic>
      <p:sp>
        <p:nvSpPr>
          <p:cNvPr id="9" name="Rounded Rectangle 14"/>
          <p:cNvSpPr/>
          <p:nvPr/>
        </p:nvSpPr>
        <p:spPr>
          <a:xfrm>
            <a:off x="2298827" y="1478988"/>
            <a:ext cx="7997635" cy="887104"/>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000" b="1" dirty="0">
                <a:solidFill>
                  <a:srgbClr val="002060"/>
                </a:solidFill>
              </a:rPr>
              <a:t>JUICE- Join Us In Creating Energy</a:t>
            </a:r>
          </a:p>
        </p:txBody>
      </p:sp>
      <p:sp>
        <p:nvSpPr>
          <p:cNvPr id="2" name="Slide Number Placeholder 1"/>
          <p:cNvSpPr>
            <a:spLocks noGrp="1"/>
          </p:cNvSpPr>
          <p:nvPr>
            <p:ph type="sldNum" sz="quarter" idx="12"/>
          </p:nvPr>
        </p:nvSpPr>
        <p:spPr/>
        <p:txBody>
          <a:bodyPr/>
          <a:lstStyle/>
          <a:p>
            <a:fld id="{733BFD76-841C-4874-91F9-A27567C33DF0}" type="slidenum">
              <a:rPr lang="en-US" smtClean="0"/>
              <a:t>1</a:t>
            </a:fld>
            <a:endParaRPr lang="en-US"/>
          </a:p>
        </p:txBody>
      </p:sp>
      <p:pic>
        <p:nvPicPr>
          <p:cNvPr id="11" name="Picture 2" descr="http://www.techgig.com/files/img2-srf.jpg"/>
          <p:cNvPicPr>
            <a:picLocks noChangeAspect="1" noChangeArrowheads="1"/>
          </p:cNvPicPr>
          <p:nvPr/>
        </p:nvPicPr>
        <p:blipFill>
          <a:blip r:embed="rId6" cstate="print"/>
          <a:srcRect/>
          <a:stretch>
            <a:fillRect/>
          </a:stretch>
        </p:blipFill>
        <p:spPr bwMode="auto">
          <a:xfrm>
            <a:off x="330429" y="147727"/>
            <a:ext cx="2568674" cy="1570807"/>
          </a:xfrm>
          <a:prstGeom prst="rect">
            <a:avLst/>
          </a:prstGeom>
          <a:noFill/>
        </p:spPr>
      </p:pic>
    </p:spTree>
    <p:extLst>
      <p:ext uri="{BB962C8B-B14F-4D97-AF65-F5344CB8AC3E}">
        <p14:creationId xmlns:p14="http://schemas.microsoft.com/office/powerpoint/2010/main" val="1686371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021885391"/>
              </p:ext>
            </p:extLst>
          </p:nvPr>
        </p:nvGraphicFramePr>
        <p:xfrm>
          <a:off x="1468414" y="1161762"/>
          <a:ext cx="9590675" cy="3921317"/>
        </p:xfrm>
        <a:graphic>
          <a:graphicData uri="http://schemas.openxmlformats.org/drawingml/2006/table">
            <a:tbl>
              <a:tblPr firstRow="1" bandRow="1">
                <a:tableStyleId>{5C22544A-7EE6-4342-B048-85BDC9FD1C3A}</a:tableStyleId>
              </a:tblPr>
              <a:tblGrid>
                <a:gridCol w="2797280">
                  <a:extLst>
                    <a:ext uri="{9D8B030D-6E8A-4147-A177-3AD203B41FA5}">
                      <a16:colId xmlns="" xmlns:a16="http://schemas.microsoft.com/office/drawing/2014/main" val="20000"/>
                    </a:ext>
                  </a:extLst>
                </a:gridCol>
                <a:gridCol w="1387410">
                  <a:extLst>
                    <a:ext uri="{9D8B030D-6E8A-4147-A177-3AD203B41FA5}">
                      <a16:colId xmlns="" xmlns:a16="http://schemas.microsoft.com/office/drawing/2014/main" val="20001"/>
                    </a:ext>
                  </a:extLst>
                </a:gridCol>
                <a:gridCol w="3924885">
                  <a:extLst>
                    <a:ext uri="{9D8B030D-6E8A-4147-A177-3AD203B41FA5}">
                      <a16:colId xmlns="" xmlns:a16="http://schemas.microsoft.com/office/drawing/2014/main" val="20002"/>
                    </a:ext>
                  </a:extLst>
                </a:gridCol>
                <a:gridCol w="1481100">
                  <a:extLst>
                    <a:ext uri="{9D8B030D-6E8A-4147-A177-3AD203B41FA5}">
                      <a16:colId xmlns="" xmlns:a16="http://schemas.microsoft.com/office/drawing/2014/main" val="20003"/>
                    </a:ext>
                  </a:extLst>
                </a:gridCol>
              </a:tblGrid>
              <a:tr h="361627">
                <a:tc>
                  <a:txBody>
                    <a:bodyPr/>
                    <a:lstStyle/>
                    <a:p>
                      <a:r>
                        <a:rPr lang="en-US" sz="1400" b="0" dirty="0">
                          <a:latin typeface="+mn-lt"/>
                        </a:rPr>
                        <a:t>Narrative</a:t>
                      </a:r>
                    </a:p>
                  </a:txBody>
                  <a:tcPr marT="45718" marB="45718"/>
                </a:tc>
                <a:tc>
                  <a:txBody>
                    <a:bodyPr/>
                    <a:lstStyle/>
                    <a:p>
                      <a:r>
                        <a:rPr lang="en-US" sz="1400" b="0" dirty="0">
                          <a:latin typeface="+mn-lt"/>
                        </a:rPr>
                        <a:t>Session</a:t>
                      </a:r>
                    </a:p>
                  </a:txBody>
                  <a:tcPr marT="45718" marB="45718"/>
                </a:tc>
                <a:tc>
                  <a:txBody>
                    <a:bodyPr/>
                    <a:lstStyle/>
                    <a:p>
                      <a:r>
                        <a:rPr lang="en-US" sz="1400" b="0" dirty="0">
                          <a:latin typeface="+mn-lt"/>
                        </a:rPr>
                        <a:t>Session details </a:t>
                      </a:r>
                    </a:p>
                  </a:txBody>
                  <a:tcPr marT="45718" marB="45718"/>
                </a:tc>
                <a:tc>
                  <a:txBody>
                    <a:bodyPr/>
                    <a:lstStyle/>
                    <a:p>
                      <a:r>
                        <a:rPr lang="en-US" sz="1400" b="0" dirty="0">
                          <a:latin typeface="+mn-lt"/>
                        </a:rPr>
                        <a:t>Methodology</a:t>
                      </a:r>
                      <a:r>
                        <a:rPr lang="en-US" sz="1400" b="0" baseline="0" dirty="0">
                          <a:latin typeface="+mn-lt"/>
                        </a:rPr>
                        <a:t> </a:t>
                      </a:r>
                      <a:endParaRPr lang="en-US" sz="1400" b="0" dirty="0">
                        <a:latin typeface="+mn-lt"/>
                      </a:endParaRPr>
                    </a:p>
                  </a:txBody>
                  <a:tcPr marT="45718" marB="45718"/>
                </a:tc>
                <a:extLst>
                  <a:ext uri="{0D108BD9-81ED-4DB2-BD59-A6C34878D82A}">
                    <a16:rowId xmlns="" xmlns:a16="http://schemas.microsoft.com/office/drawing/2014/main" val="10000"/>
                  </a:ext>
                </a:extLst>
              </a:tr>
              <a:tr h="652951">
                <a:tc>
                  <a:txBody>
                    <a:bodyPr/>
                    <a:lstStyle/>
                    <a:p>
                      <a:r>
                        <a:rPr kumimoji="0" lang="en-IN" sz="1200" b="0" i="0" u="none" strike="noStrike" kern="1200" cap="none" normalizeH="0" baseline="0" dirty="0">
                          <a:ln>
                            <a:noFill/>
                          </a:ln>
                          <a:solidFill>
                            <a:srgbClr val="002060"/>
                          </a:solidFill>
                          <a:effectLst/>
                          <a:latin typeface="+mn-lt"/>
                          <a:ea typeface="ＭＳ Ｐゴシック" pitchFamily="-32" charset="-128"/>
                          <a:cs typeface="+mn-cs"/>
                        </a:rPr>
                        <a:t>How do we collaborate and respect  each other? Introducing the principles of collaboration</a:t>
                      </a:r>
                    </a:p>
                  </a:txBody>
                  <a:tcPr anchor="ctr"/>
                </a:tc>
                <a:tc>
                  <a:txBody>
                    <a:bodyPr/>
                    <a:lstStyle/>
                    <a:p>
                      <a:pPr algn="l" fontAlgn="ct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Principles of Collaboration</a:t>
                      </a:r>
                    </a:p>
                  </a:txBody>
                  <a:tcPr marL="9525" marR="9525" marT="9525" marB="0" anchor="ctr"/>
                </a:tc>
                <a:tc>
                  <a:txBody>
                    <a:bodyPr/>
                    <a:lstStyle/>
                    <a:p>
                      <a:pPr algn="l" fontAlgn="ct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Participant explore rules of creative collaboration- Accept &amp; Build, Make the other Shine, There are no mistakes only opportunities, Take Risks. Participants learn the rules of collaboration through various experiences.</a:t>
                      </a:r>
                    </a:p>
                  </a:txBody>
                  <a:tcPr marL="9525" marR="9525" marT="9525" marB="0" anchor="ctr"/>
                </a:tc>
                <a:tc>
                  <a:txBody>
                    <a:bodyPr/>
                    <a:lstStyle/>
                    <a:p>
                      <a:pPr algn="l" fontAlgn="ctr"/>
                      <a:r>
                        <a:rPr kumimoji="0" lang="en-US" sz="1200" b="0" i="0" u="none" strike="noStrike" kern="1200" cap="none" normalizeH="0" baseline="0" dirty="0" err="1" smtClean="0">
                          <a:ln>
                            <a:noFill/>
                          </a:ln>
                          <a:solidFill>
                            <a:srgbClr val="002060"/>
                          </a:solidFill>
                          <a:effectLst/>
                          <a:latin typeface="+mn-lt"/>
                          <a:ea typeface="ＭＳ Ｐゴシック" pitchFamily="-32" charset="-128"/>
                          <a:cs typeface="+mn-cs"/>
                        </a:rPr>
                        <a:t>Improv</a:t>
                      </a: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 Theatre </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r>
              <a:tr h="574354">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Every idea is important. Let us learn to acknowledge what is it that we accept and then we give another perspective.</a:t>
                      </a:r>
                    </a:p>
                  </a:txBody>
                  <a:tcPr marL="9525" marR="9525" marT="9525" marB="0" anchor="ctr"/>
                </a:tc>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Yes </a:t>
                      </a:r>
                      <a:r>
                        <a:rPr kumimoji="0" lang="en-US" sz="1200" b="0" i="0" u="none" strike="noStrike" kern="1200" cap="none" normalizeH="0" baseline="0" dirty="0" err="1">
                          <a:ln>
                            <a:noFill/>
                          </a:ln>
                          <a:solidFill>
                            <a:srgbClr val="002060"/>
                          </a:solidFill>
                          <a:effectLst/>
                          <a:latin typeface="+mn-lt"/>
                          <a:ea typeface="ＭＳ Ｐゴシック" pitchFamily="-32" charset="-128"/>
                          <a:cs typeface="+mn-cs"/>
                        </a:rPr>
                        <a:t>Anding</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A tool shared with the participants where the important of acknowledging the idea, accepting it and then giving another perspective is shared</a:t>
                      </a:r>
                    </a:p>
                  </a:txBody>
                  <a:tcPr marL="9525" marR="9525" marT="9525" marB="0" anchor="ctr"/>
                </a:tc>
                <a:tc>
                  <a:txBody>
                    <a:bodyPr/>
                    <a:lstStyle/>
                    <a:p>
                      <a:pPr marL="0" algn="l" defTabSz="914400" rtl="0" eaLnBrk="1" fontAlgn="t" latinLnBrk="0" hangingPunct="1"/>
                      <a:r>
                        <a:rPr kumimoji="0" lang="en-US" sz="1200" b="0" i="0" u="none" strike="noStrike" kern="1200" cap="none" normalizeH="0" baseline="0" dirty="0" err="1" smtClean="0">
                          <a:ln>
                            <a:noFill/>
                          </a:ln>
                          <a:solidFill>
                            <a:srgbClr val="002060"/>
                          </a:solidFill>
                          <a:effectLst/>
                          <a:latin typeface="+mn-lt"/>
                          <a:ea typeface="ＭＳ Ｐゴシック" pitchFamily="-32" charset="-128"/>
                          <a:cs typeface="+mn-cs"/>
                        </a:rPr>
                        <a:t>Improv</a:t>
                      </a: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 Theatre </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extLst>
                  <a:ext uri="{0D108BD9-81ED-4DB2-BD59-A6C34878D82A}">
                    <a16:rowId xmlns="" xmlns:a16="http://schemas.microsoft.com/office/drawing/2014/main" val="2062925334"/>
                  </a:ext>
                </a:extLst>
              </a:tr>
              <a:tr h="814090">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While the teams have gotten an understanding on the pillars of collaboration, we create an experience where the leaders learn to share their feeling with each other and not create perceptions</a:t>
                      </a:r>
                    </a:p>
                  </a:txBody>
                  <a:tcPr marL="9525" marR="9525" marT="9525" marB="0" anchor="ctr"/>
                </a:tc>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Spy</a:t>
                      </a:r>
                    </a:p>
                  </a:txBody>
                  <a:tcPr marL="9525" marR="9525" marT="9525" marB="0" anchor="ctr"/>
                </a:tc>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Teams will be competing with each other. Job is to replicate the model that has been kept in the cupboard in 15 minutes. Powerful way to uncover that we live in assumptions and our subjective reality may be guided by our perceptions. A total shake up experience for participants.</a:t>
                      </a:r>
                    </a:p>
                  </a:txBody>
                  <a:tcPr marL="9525" marR="9525" marT="9525" marB="0" anchor="ctr"/>
                </a:tc>
                <a:tc>
                  <a:txBody>
                    <a:bodyPr/>
                    <a:lstStyle/>
                    <a:p>
                      <a:pPr marL="0" algn="l" defTabSz="914400" rtl="0" eaLnBrk="1" fontAlgn="t" latinLnBrk="0" hangingPunct="1"/>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Facilitator led activity</a:t>
                      </a:r>
                    </a:p>
                  </a:txBody>
                  <a:tcPr marL="9525" marR="9525" marT="9525" marB="0" anchor="ctr"/>
                </a:tc>
                <a:extLst>
                  <a:ext uri="{0D108BD9-81ED-4DB2-BD59-A6C34878D82A}">
                    <a16:rowId xmlns="" xmlns:a16="http://schemas.microsoft.com/office/drawing/2014/main" val="1103413530"/>
                  </a:ext>
                </a:extLst>
              </a:tr>
              <a:tr h="660183">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Summarizing &amp; cementing the learnings from the day – For the group</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ct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Trust Contract</a:t>
                      </a:r>
                      <a:endParaRPr kumimoji="0" lang="en-IN" sz="1200" b="0" i="0" u="none" strike="noStrike" kern="1200" cap="none" normalizeH="0" baseline="0" dirty="0">
                        <a:ln>
                          <a:noFill/>
                        </a:ln>
                        <a:solidFill>
                          <a:srgbClr val="002060"/>
                        </a:solidFill>
                        <a:effectLst/>
                        <a:latin typeface="+mn-lt"/>
                        <a:ea typeface="ＭＳ Ｐゴシック" pitchFamily="-32" charset="-128"/>
                        <a:cs typeface="+mn-cs"/>
                      </a:endParaRPr>
                    </a:p>
                  </a:txBody>
                  <a:tcPr marL="28575" marR="28575" marT="19050" marB="19050" anchor="ctr"/>
                </a:tc>
                <a:tc>
                  <a:txBody>
                    <a:bodyPr/>
                    <a:lstStyle/>
                    <a:p>
                      <a:pP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Team democratically vote and choose the top 3 behaviours that they will live and demonstrate together for at least a year.</a:t>
                      </a:r>
                    </a:p>
                  </a:txBody>
                  <a:tcPr marL="28575" marR="28575" marT="19050" marB="19050" anchor="ctr"/>
                </a:tc>
                <a:tc>
                  <a:txBody>
                    <a:bodyPr/>
                    <a:lstStyle/>
                    <a:p>
                      <a:pP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Group plus individual activity</a:t>
                      </a:r>
                      <a:endParaRPr kumimoji="0" lang="en-IN" sz="1200" b="0" i="0" u="none" strike="noStrike" kern="1200" cap="none" normalizeH="0" baseline="0" dirty="0">
                        <a:ln>
                          <a:noFill/>
                        </a:ln>
                        <a:solidFill>
                          <a:srgbClr val="002060"/>
                        </a:solidFill>
                        <a:effectLst/>
                        <a:latin typeface="+mn-lt"/>
                        <a:ea typeface="ＭＳ Ｐゴシック" pitchFamily="-32" charset="-128"/>
                        <a:cs typeface="+mn-cs"/>
                      </a:endParaRPr>
                    </a:p>
                  </a:txBody>
                  <a:tcPr marL="28575" marR="28575" marT="19050" marB="19050" anchor="ctr"/>
                </a:tc>
              </a:tr>
              <a:tr h="66018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Summarizing &amp; cementing the learnings from the day – For the participant</a:t>
                      </a:r>
                    </a:p>
                    <a:p>
                      <a:pPr algn="l" fontAlgn="ct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ct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Closing</a:t>
                      </a:r>
                      <a:endParaRPr kumimoji="0" lang="en-IN" sz="1200" b="0" i="0" u="none" strike="noStrike" kern="1200" cap="none" normalizeH="0" baseline="0" dirty="0">
                        <a:ln>
                          <a:noFill/>
                        </a:ln>
                        <a:solidFill>
                          <a:srgbClr val="002060"/>
                        </a:solidFill>
                        <a:effectLst/>
                        <a:latin typeface="+mn-lt"/>
                        <a:ea typeface="ＭＳ Ｐゴシック" pitchFamily="-32" charset="-128"/>
                        <a:cs typeface="+mn-cs"/>
                      </a:endParaRPr>
                    </a:p>
                  </a:txBody>
                  <a:tcPr marL="28575" marR="28575" marT="19050" marB="19050" anchor="ctr"/>
                </a:tc>
                <a:tc>
                  <a:txBody>
                    <a:bodyPr/>
                    <a:lstStyle/>
                    <a:p>
                      <a:pP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Participants finalize what they will START doing, STOP doing &amp; CONTINUE doing.</a:t>
                      </a:r>
                    </a:p>
                    <a:p>
                      <a:pP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Goodbyes</a:t>
                      </a:r>
                    </a:p>
                  </a:txBody>
                  <a:tcPr marL="28575" marR="28575" marT="19050" marB="19050" anchor="ctr"/>
                </a:tc>
                <a:tc>
                  <a:txBody>
                    <a:bodyPr/>
                    <a:lstStyle/>
                    <a:p>
                      <a:pPr rtl="0" fontAlgn="t"/>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Action planning completion</a:t>
                      </a:r>
                      <a:endParaRPr kumimoji="0" lang="en-IN" sz="1200" b="0" i="0" u="none" strike="noStrike" kern="1200" cap="none" normalizeH="0" baseline="0" dirty="0">
                        <a:ln>
                          <a:noFill/>
                        </a:ln>
                        <a:solidFill>
                          <a:srgbClr val="002060"/>
                        </a:solidFill>
                        <a:effectLst/>
                        <a:latin typeface="+mn-lt"/>
                        <a:ea typeface="ＭＳ Ｐゴシック" pitchFamily="-32" charset="-128"/>
                        <a:cs typeface="+mn-cs"/>
                      </a:endParaRPr>
                    </a:p>
                  </a:txBody>
                  <a:tcPr marL="28575" marR="28575" marT="19050" marB="19050" anchor="ctr"/>
                </a:tc>
              </a:tr>
            </a:tbl>
          </a:graphicData>
        </a:graphic>
      </p:graphicFrame>
      <p:sp>
        <p:nvSpPr>
          <p:cNvPr id="5" name="Rectangle 4"/>
          <p:cNvSpPr/>
          <p:nvPr/>
        </p:nvSpPr>
        <p:spPr>
          <a:xfrm>
            <a:off x="1" y="0"/>
            <a:ext cx="12191999" cy="709684"/>
          </a:xfrm>
          <a:prstGeom prst="rect">
            <a:avLst/>
          </a:prstGeom>
          <a:solidFill>
            <a:schemeClr val="accent1">
              <a:lumMod val="40000"/>
              <a:lumOff val="60000"/>
            </a:schemeClr>
          </a:solidFill>
        </p:spPr>
        <p:txBody>
          <a:bodyPr vert="horz" lIns="91440" tIns="45720" rIns="91440" bIns="45720" rtlCol="0" anchor="ctr">
            <a:noAutofit/>
          </a:bodyPr>
          <a:lstStyle/>
          <a:p>
            <a:pPr algn="ctr">
              <a:lnSpc>
                <a:spcPct val="90000"/>
              </a:lnSpc>
              <a:spcBef>
                <a:spcPct val="0"/>
              </a:spcBef>
            </a:pPr>
            <a:endParaRPr lang="en-US" sz="2700" b="1" dirty="0">
              <a:ea typeface="+mj-ea"/>
              <a:cs typeface="+mj-cs"/>
            </a:endParaRPr>
          </a:p>
          <a:p>
            <a:pPr algn="ctr">
              <a:lnSpc>
                <a:spcPct val="90000"/>
              </a:lnSpc>
              <a:spcBef>
                <a:spcPct val="0"/>
              </a:spcBef>
            </a:pPr>
            <a:r>
              <a:rPr lang="en-US" sz="2700" b="1" dirty="0">
                <a:ea typeface="+mj-ea"/>
                <a:cs typeface="+mj-cs"/>
              </a:rPr>
              <a:t>Sample Workshop outline: Day 1 continue - Max </a:t>
            </a:r>
            <a:r>
              <a:rPr lang="en-US" sz="2700" b="1" dirty="0" smtClean="0">
                <a:ea typeface="+mj-ea"/>
                <a:cs typeface="+mj-cs"/>
              </a:rPr>
              <a:t>10 </a:t>
            </a:r>
            <a:r>
              <a:rPr lang="en-US" sz="2700" b="1" dirty="0">
                <a:ea typeface="+mj-ea"/>
                <a:cs typeface="+mj-cs"/>
              </a:rPr>
              <a:t>participants per consultant</a:t>
            </a:r>
          </a:p>
          <a:p>
            <a:pPr algn="ctr">
              <a:lnSpc>
                <a:spcPct val="90000"/>
              </a:lnSpc>
              <a:spcBef>
                <a:spcPct val="0"/>
              </a:spcBef>
            </a:pPr>
            <a:endParaRPr lang="en-US" sz="2700" b="1" dirty="0">
              <a:ea typeface="+mj-ea"/>
              <a:cs typeface="+mj-cs"/>
            </a:endParaRPr>
          </a:p>
        </p:txBody>
      </p:sp>
      <p:sp>
        <p:nvSpPr>
          <p:cNvPr id="3" name="Slide Number Placeholder 2"/>
          <p:cNvSpPr>
            <a:spLocks noGrp="1"/>
          </p:cNvSpPr>
          <p:nvPr>
            <p:ph type="sldNum" sz="quarter" idx="12"/>
          </p:nvPr>
        </p:nvSpPr>
        <p:spPr/>
        <p:txBody>
          <a:bodyPr/>
          <a:lstStyle/>
          <a:p>
            <a:fld id="{733BFD76-841C-4874-91F9-A27567C33DF0}" type="slidenum">
              <a:rPr lang="en-US" smtClean="0"/>
              <a:t>10</a:t>
            </a:fld>
            <a:endParaRPr lang="en-US"/>
          </a:p>
        </p:txBody>
      </p:sp>
    </p:spTree>
    <p:extLst>
      <p:ext uri="{BB962C8B-B14F-4D97-AF65-F5344CB8AC3E}">
        <p14:creationId xmlns:p14="http://schemas.microsoft.com/office/powerpoint/2010/main" val="3058058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9286" y="5423079"/>
            <a:ext cx="7772400" cy="715089"/>
          </a:xfrm>
          <a:prstGeom prst="roundRect">
            <a:avLst/>
          </a:prstGeom>
          <a:noFill/>
          <a:ln>
            <a:solidFill>
              <a:schemeClr val="bg1">
                <a:lumMod val="65000"/>
              </a:schemeClr>
            </a:solidFill>
          </a:ln>
        </p:spPr>
        <p:txBody>
          <a:bodyPr>
            <a:spAutoFit/>
          </a:bodyPr>
          <a:lstStyle/>
          <a:p>
            <a:pPr fontAlgn="auto">
              <a:spcBef>
                <a:spcPts val="0"/>
              </a:spcBef>
              <a:spcAft>
                <a:spcPts val="0"/>
              </a:spcAft>
              <a:defRPr/>
            </a:pPr>
            <a:r>
              <a:rPr lang="en-US" dirty="0">
                <a:latin typeface="+mn-lt"/>
                <a:cs typeface="+mn-cs"/>
              </a:rPr>
              <a:t>A one to one meeting with HR stakeholders to tak</a:t>
            </a:r>
            <a:r>
              <a:rPr lang="en-US" dirty="0"/>
              <a:t>e feedback on the intervention and how it was received and next action steps.</a:t>
            </a:r>
            <a:endParaRPr lang="en-US" dirty="0">
              <a:latin typeface="+mn-lt"/>
              <a:cs typeface="+mn-cs"/>
            </a:endParaRPr>
          </a:p>
        </p:txBody>
      </p:sp>
      <p:pic>
        <p:nvPicPr>
          <p:cNvPr id="5" name="Picture 3" descr="C:\Users\admin\Desktop\competition-cartoon.jpg"/>
          <p:cNvPicPr>
            <a:picLocks noChangeAspect="1" noChangeArrowheads="1"/>
          </p:cNvPicPr>
          <p:nvPr/>
        </p:nvPicPr>
        <p:blipFill>
          <a:blip r:embed="rId2" cstate="print"/>
          <a:srcRect l="3094" r="2516" b="23088"/>
          <a:stretch>
            <a:fillRect/>
          </a:stretch>
        </p:blipFill>
        <p:spPr bwMode="auto">
          <a:xfrm>
            <a:off x="3409397" y="1366234"/>
            <a:ext cx="4513263" cy="3602037"/>
          </a:xfrm>
          <a:prstGeom prst="rect">
            <a:avLst/>
          </a:prstGeom>
          <a:ln>
            <a:noFill/>
          </a:ln>
          <a:effectLst>
            <a:outerShdw blurRad="292100" dist="139700" dir="2700000" algn="tl" rotWithShape="0">
              <a:srgbClr val="333333">
                <a:alpha val="65000"/>
              </a:srgbClr>
            </a:outerShdw>
          </a:effectLst>
        </p:spPr>
      </p:pic>
      <p:sp>
        <p:nvSpPr>
          <p:cNvPr id="7" name="Rectangle 6"/>
          <p:cNvSpPr>
            <a:spLocks noChangeArrowheads="1"/>
          </p:cNvSpPr>
          <p:nvPr/>
        </p:nvSpPr>
        <p:spPr bwMode="auto">
          <a:xfrm>
            <a:off x="0" y="-40944"/>
            <a:ext cx="12192000" cy="535531"/>
          </a:xfrm>
          <a:prstGeom prst="rect">
            <a:avLst/>
          </a:prstGeom>
          <a:solidFill>
            <a:schemeClr val="accent1">
              <a:lumMod val="40000"/>
              <a:lumOff val="60000"/>
            </a:schemeClr>
          </a:solidFill>
        </p:spPr>
        <p:txBody>
          <a:bodyPr vert="horz" lIns="91440" tIns="45720" rIns="91440" bIns="45720" rtlCol="0" anchor="ctr">
            <a:normAutofit fontScale="97500"/>
          </a:bodyPr>
          <a:lstStyle/>
          <a:p>
            <a:pPr algn="ctr">
              <a:lnSpc>
                <a:spcPct val="90000"/>
              </a:lnSpc>
              <a:spcBef>
                <a:spcPct val="0"/>
              </a:spcBef>
            </a:pPr>
            <a:r>
              <a:rPr lang="en-US" sz="2800" b="1" dirty="0">
                <a:ea typeface="+mj-ea"/>
                <a:cs typeface="+mj-cs"/>
              </a:rPr>
              <a:t>Discover</a:t>
            </a:r>
          </a:p>
        </p:txBody>
      </p:sp>
      <p:sp>
        <p:nvSpPr>
          <p:cNvPr id="3" name="Slide Number Placeholder 2"/>
          <p:cNvSpPr>
            <a:spLocks noGrp="1"/>
          </p:cNvSpPr>
          <p:nvPr>
            <p:ph type="sldNum" sz="quarter" idx="12"/>
          </p:nvPr>
        </p:nvSpPr>
        <p:spPr/>
        <p:txBody>
          <a:bodyPr/>
          <a:lstStyle/>
          <a:p>
            <a:fld id="{733BFD76-841C-4874-91F9-A27567C33DF0}" type="slidenum">
              <a:rPr lang="en-US" smtClean="0"/>
              <a:t>11</a:t>
            </a:fld>
            <a:endParaRPr lang="en-US"/>
          </a:p>
        </p:txBody>
      </p:sp>
    </p:spTree>
    <p:extLst>
      <p:ext uri="{BB962C8B-B14F-4D97-AF65-F5344CB8AC3E}">
        <p14:creationId xmlns:p14="http://schemas.microsoft.com/office/powerpoint/2010/main" val="316236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5"/>
          <p:cNvSpPr>
            <a:spLocks noChangeArrowheads="1"/>
          </p:cNvSpPr>
          <p:nvPr/>
        </p:nvSpPr>
        <p:spPr bwMode="auto">
          <a:xfrm>
            <a:off x="1201003" y="4698423"/>
            <a:ext cx="9771797" cy="1815882"/>
          </a:xfrm>
          <a:prstGeom prst="rect">
            <a:avLst/>
          </a:prstGeom>
          <a:noFill/>
          <a:ln w="9525">
            <a:noFill/>
            <a:miter lim="800000"/>
            <a:headEnd/>
            <a:tailEnd/>
          </a:ln>
        </p:spPr>
        <p:txBody>
          <a:bodyPr wrap="square" anchor="ctr">
            <a:spAutoFit/>
          </a:bodyPr>
          <a:lstStyle/>
          <a:p>
            <a:pPr algn="just" eaLnBrk="0" hangingPunct="0">
              <a:defRPr/>
            </a:pPr>
            <a:r>
              <a:rPr lang="en-GB" sz="1600" dirty="0"/>
              <a:t>We love alternative ways of setting up a workshop! Creating an atmosphere where the participants feels absolutely comfortable and yet challenged. In this workshop, the use of theatre, team games and experiential methodologies are essential ingredients, hence we’d require </a:t>
            </a:r>
            <a:r>
              <a:rPr lang="en-GB" sz="1600" dirty="0" err="1" smtClean="0"/>
              <a:t>gaddas</a:t>
            </a:r>
            <a:r>
              <a:rPr lang="en-GB" sz="1600" dirty="0" smtClean="0"/>
              <a:t> to make participants comfortable and ample </a:t>
            </a:r>
            <a:r>
              <a:rPr lang="en-GB" sz="1600" dirty="0"/>
              <a:t>place to move around and make noise. </a:t>
            </a:r>
          </a:p>
          <a:p>
            <a:pPr algn="just" eaLnBrk="0" hangingPunct="0">
              <a:defRPr/>
            </a:pPr>
            <a:endParaRPr lang="en-GB" sz="1600" dirty="0"/>
          </a:p>
          <a:p>
            <a:pPr algn="just" eaLnBrk="0" hangingPunct="0">
              <a:defRPr/>
            </a:pPr>
            <a:r>
              <a:rPr lang="en-GB" sz="1600" dirty="0"/>
              <a:t>Please book a space with ample natural light (Yes, we want sunlight streaming in) and no fixed furniture for the participants to work with one </a:t>
            </a:r>
            <a:r>
              <a:rPr lang="en-GB" sz="1600" dirty="0" err="1"/>
              <a:t>MaynardLeigh</a:t>
            </a:r>
            <a:r>
              <a:rPr lang="en-GB" sz="1600" dirty="0"/>
              <a:t> consultant.</a:t>
            </a:r>
          </a:p>
        </p:txBody>
      </p:sp>
      <p:sp>
        <p:nvSpPr>
          <p:cNvPr id="12" name="Rectangle 2"/>
          <p:cNvSpPr>
            <a:spLocks noChangeArrowheads="1"/>
          </p:cNvSpPr>
          <p:nvPr/>
        </p:nvSpPr>
        <p:spPr bwMode="auto">
          <a:xfrm>
            <a:off x="0" y="0"/>
            <a:ext cx="12191999" cy="568142"/>
          </a:xfrm>
          <a:prstGeom prst="rect">
            <a:avLst/>
          </a:prstGeom>
          <a:solidFill>
            <a:schemeClr val="accent1">
              <a:lumMod val="40000"/>
              <a:lumOff val="60000"/>
            </a:schemeClr>
          </a:solidFill>
        </p:spPr>
        <p:txBody>
          <a:bodyPr vert="horz" lIns="91440" tIns="45720" rIns="91440" bIns="45720" rtlCol="0" anchor="ctr">
            <a:normAutofit fontScale="97500"/>
          </a:bodyPr>
          <a:lstStyle/>
          <a:p>
            <a:pPr algn="ctr">
              <a:lnSpc>
                <a:spcPct val="90000"/>
              </a:lnSpc>
              <a:spcBef>
                <a:spcPct val="0"/>
              </a:spcBef>
            </a:pPr>
            <a:r>
              <a:rPr lang="en-US" sz="2800" b="1" dirty="0">
                <a:ea typeface="+mj-ea"/>
                <a:cs typeface="+mj-cs"/>
              </a:rPr>
              <a:t>Room layout</a:t>
            </a:r>
          </a:p>
        </p:txBody>
      </p:sp>
      <p:pic>
        <p:nvPicPr>
          <p:cNvPr id="9" name="Picture 8" descr="C:\Users\Jigyasa\Desktop\Ballroom_0.jpg"/>
          <p:cNvPicPr/>
          <p:nvPr/>
        </p:nvPicPr>
        <p:blipFill>
          <a:blip r:embed="rId3"/>
          <a:srcRect/>
          <a:stretch>
            <a:fillRect/>
          </a:stretch>
        </p:blipFill>
        <p:spPr bwMode="auto">
          <a:xfrm>
            <a:off x="1406813" y="1369521"/>
            <a:ext cx="3956758" cy="2533739"/>
          </a:xfrm>
          <a:prstGeom prst="rect">
            <a:avLst/>
          </a:prstGeom>
          <a:ln>
            <a:noFill/>
          </a:ln>
          <a:effectLst>
            <a:outerShdw blurRad="292100" dist="139700" dir="2700000" algn="tl" rotWithShape="0">
              <a:srgbClr val="333333">
                <a:alpha val="65000"/>
              </a:srgbClr>
            </a:outerShdw>
          </a:effectLst>
        </p:spPr>
      </p:pic>
      <p:grpSp>
        <p:nvGrpSpPr>
          <p:cNvPr id="8" name="Group 9"/>
          <p:cNvGrpSpPr>
            <a:grpSpLocks/>
          </p:cNvGrpSpPr>
          <p:nvPr/>
        </p:nvGrpSpPr>
        <p:grpSpPr bwMode="auto">
          <a:xfrm>
            <a:off x="6164832" y="1144138"/>
            <a:ext cx="4237037" cy="2689225"/>
            <a:chOff x="2011363" y="2590800"/>
            <a:chExt cx="4237037" cy="2689225"/>
          </a:xfrm>
        </p:grpSpPr>
        <p:pic>
          <p:nvPicPr>
            <p:cNvPr id="10" name="Picture 2" descr="hall layout_MLA"/>
            <p:cNvPicPr>
              <a:picLocks noChangeAspect="1" noChangeArrowheads="1"/>
            </p:cNvPicPr>
            <p:nvPr/>
          </p:nvPicPr>
          <p:blipFill>
            <a:blip r:embed="rId4" cstate="print"/>
            <a:srcRect/>
            <a:stretch>
              <a:fillRect/>
            </a:stretch>
          </p:blipFill>
          <p:spPr bwMode="auto">
            <a:xfrm>
              <a:off x="2011363" y="2895600"/>
              <a:ext cx="4237037" cy="2384425"/>
            </a:xfrm>
            <a:prstGeom prst="rect">
              <a:avLst/>
            </a:prstGeom>
            <a:ln>
              <a:noFill/>
            </a:ln>
            <a:effectLst>
              <a:outerShdw blurRad="292100" dist="139700" dir="2700000" algn="tl" rotWithShape="0">
                <a:srgbClr val="333333">
                  <a:alpha val="65000"/>
                </a:srgbClr>
              </a:outerShdw>
            </a:effectLst>
          </p:spPr>
        </p:pic>
        <p:sp>
          <p:nvSpPr>
            <p:cNvPr id="11" name="Rectangle 4"/>
            <p:cNvSpPr>
              <a:spLocks noChangeArrowheads="1"/>
            </p:cNvSpPr>
            <p:nvPr/>
          </p:nvSpPr>
          <p:spPr bwMode="auto">
            <a:xfrm>
              <a:off x="3352800" y="2590800"/>
              <a:ext cx="1524000" cy="600075"/>
            </a:xfrm>
            <a:prstGeom prst="rect">
              <a:avLst/>
            </a:prstGeom>
            <a:noFill/>
            <a:ln w="9525">
              <a:noFill/>
              <a:miter lim="800000"/>
              <a:headEnd/>
              <a:tailEnd/>
            </a:ln>
          </p:spPr>
          <p:txBody>
            <a:bodyPr anchor="ctr">
              <a:spAutoFit/>
            </a:bodyPr>
            <a:lstStyle/>
            <a:p>
              <a:pPr algn="ctr" eaLnBrk="0" hangingPunct="0"/>
              <a:r>
                <a:rPr lang="en-GB" sz="1500" b="1">
                  <a:solidFill>
                    <a:srgbClr val="002060"/>
                  </a:solidFill>
                  <a:ea typeface="Times New Roman" pitchFamily="18" charset="0"/>
                  <a:cs typeface="Arial" charset="0"/>
                </a:rPr>
                <a:t>The Setting</a:t>
              </a:r>
              <a:endParaRPr lang="en-US" sz="1500">
                <a:ea typeface="Times New Roman" pitchFamily="18" charset="0"/>
                <a:cs typeface="Arial" charset="0"/>
              </a:endParaRPr>
            </a:p>
            <a:p>
              <a:pPr algn="ctr" eaLnBrk="0" hangingPunct="0"/>
              <a:endParaRPr lang="en-US">
                <a:ea typeface="Times New Roman" pitchFamily="18" charset="0"/>
                <a:cs typeface="Arial" charset="0"/>
              </a:endParaRPr>
            </a:p>
          </p:txBody>
        </p:sp>
      </p:grpSp>
      <p:sp>
        <p:nvSpPr>
          <p:cNvPr id="3" name="Slide Number Placeholder 2"/>
          <p:cNvSpPr>
            <a:spLocks noGrp="1"/>
          </p:cNvSpPr>
          <p:nvPr>
            <p:ph type="sldNum" sz="quarter" idx="12"/>
          </p:nvPr>
        </p:nvSpPr>
        <p:spPr/>
        <p:txBody>
          <a:bodyPr/>
          <a:lstStyle/>
          <a:p>
            <a:fld id="{733BFD76-841C-4874-91F9-A27567C33DF0}" type="slidenum">
              <a:rPr lang="en-US" smtClean="0"/>
              <a:t>12</a:t>
            </a:fld>
            <a:endParaRPr lang="en-US"/>
          </a:p>
        </p:txBody>
      </p:sp>
    </p:spTree>
    <p:extLst>
      <p:ext uri="{BB962C8B-B14F-4D97-AF65-F5344CB8AC3E}">
        <p14:creationId xmlns:p14="http://schemas.microsoft.com/office/powerpoint/2010/main" val="17997739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24202"/>
            <a:ext cx="12192000" cy="592719"/>
          </a:xfrm>
          <a:prstGeom prst="rect">
            <a:avLst/>
          </a:prstGeom>
          <a:solidFill>
            <a:schemeClr val="accent1">
              <a:lumMod val="40000"/>
              <a:lumOff val="60000"/>
            </a:schemeClr>
          </a:solidFill>
        </p:spPr>
        <p:txBody>
          <a:bodyPr vert="horz" lIns="91440" tIns="45720" rIns="91440" bIns="45720" rtlCol="0" anchor="ctr">
            <a:normAutofit fontScale="97500"/>
          </a:bodyPr>
          <a:lstStyle/>
          <a:p>
            <a:pPr algn="ctr">
              <a:lnSpc>
                <a:spcPct val="90000"/>
              </a:lnSpc>
              <a:spcBef>
                <a:spcPct val="0"/>
              </a:spcBef>
            </a:pPr>
            <a:r>
              <a:rPr lang="en-US" sz="2800" b="1" dirty="0">
                <a:ea typeface="+mj-ea"/>
                <a:cs typeface="+mj-cs"/>
              </a:rPr>
              <a:t>Things Required at the Venue</a:t>
            </a:r>
          </a:p>
        </p:txBody>
      </p:sp>
      <p:sp>
        <p:nvSpPr>
          <p:cNvPr id="7" name="TextBox 6"/>
          <p:cNvSpPr txBox="1"/>
          <p:nvPr/>
        </p:nvSpPr>
        <p:spPr>
          <a:xfrm>
            <a:off x="1869356" y="1514207"/>
            <a:ext cx="9822206" cy="4401205"/>
          </a:xfrm>
          <a:prstGeom prst="rect">
            <a:avLst/>
          </a:prstGeom>
          <a:noFill/>
        </p:spPr>
        <p:txBody>
          <a:bodyPr wrap="square" rtlCol="0">
            <a:spAutoFit/>
          </a:bodyPr>
          <a:lstStyle/>
          <a:p>
            <a:r>
              <a:rPr lang="en-US" sz="2000" dirty="0"/>
              <a:t>For the workshop, we will need the below mentioned:</a:t>
            </a:r>
          </a:p>
          <a:p>
            <a:pPr marL="285750" indent="-285750">
              <a:buFont typeface="Arial" panose="020B0604020202020204" pitchFamily="34" charset="0"/>
              <a:buChar char="•"/>
            </a:pPr>
            <a:r>
              <a:rPr lang="en-US" sz="2000" dirty="0"/>
              <a:t>LCD </a:t>
            </a:r>
            <a:r>
              <a:rPr lang="en-US" sz="2000" b="1" dirty="0"/>
              <a:t>projector</a:t>
            </a:r>
            <a:r>
              <a:rPr lang="en-US" sz="2000" dirty="0"/>
              <a:t> and projection screen </a:t>
            </a:r>
          </a:p>
          <a:p>
            <a:pPr marL="285750" indent="-285750">
              <a:buFont typeface="Arial" panose="020B0604020202020204" pitchFamily="34" charset="0"/>
              <a:buChar char="•"/>
            </a:pPr>
            <a:r>
              <a:rPr lang="en-US" sz="2000" dirty="0"/>
              <a:t>UPS </a:t>
            </a:r>
            <a:r>
              <a:rPr lang="en-US" sz="2000" b="1" dirty="0"/>
              <a:t>Power Back-up</a:t>
            </a:r>
            <a:r>
              <a:rPr lang="en-US" sz="2000" dirty="0"/>
              <a:t> for Laptop, LCD projector &amp; Laptop speakers </a:t>
            </a:r>
          </a:p>
          <a:p>
            <a:pPr marL="285750" indent="-285750">
              <a:buFont typeface="Arial" panose="020B0604020202020204" pitchFamily="34" charset="0"/>
              <a:buChar char="•"/>
            </a:pPr>
            <a:r>
              <a:rPr lang="en-US" sz="2000" b="1" dirty="0"/>
              <a:t>External speakers</a:t>
            </a:r>
            <a:r>
              <a:rPr lang="en-US" sz="2000" dirty="0"/>
              <a:t> (for laptop connectivity). The external speakers should be loud </a:t>
            </a:r>
          </a:p>
          <a:p>
            <a:r>
              <a:rPr lang="en-US" sz="2000" dirty="0"/>
              <a:t>      enough to play music for the team. </a:t>
            </a:r>
          </a:p>
          <a:p>
            <a:pPr marL="285750" indent="-285750">
              <a:buFont typeface="Arial" panose="020B0604020202020204" pitchFamily="34" charset="0"/>
              <a:buChar char="•"/>
            </a:pPr>
            <a:r>
              <a:rPr lang="en-US" sz="2000" b="1" dirty="0"/>
              <a:t>White board</a:t>
            </a:r>
            <a:r>
              <a:rPr lang="en-US" sz="2000" dirty="0"/>
              <a:t> &amp; White board markers (2 blue, 2 black, 2 green)</a:t>
            </a:r>
          </a:p>
          <a:p>
            <a:pPr marL="285750" indent="-285750">
              <a:buFont typeface="Arial" panose="020B0604020202020204" pitchFamily="34" charset="0"/>
              <a:buChar char="•"/>
            </a:pPr>
            <a:r>
              <a:rPr lang="en-US" sz="2000" b="1" dirty="0"/>
              <a:t>Flip chart</a:t>
            </a:r>
            <a:r>
              <a:rPr lang="en-US" sz="2000" dirty="0"/>
              <a:t> and Flip chart stand with suitable clips</a:t>
            </a:r>
          </a:p>
          <a:p>
            <a:pPr marL="285750" indent="-285750">
              <a:buFont typeface="Arial" panose="020B0604020202020204" pitchFamily="34" charset="0"/>
              <a:buChar char="•"/>
            </a:pPr>
            <a:r>
              <a:rPr lang="en-US" sz="2000" b="1" dirty="0" err="1"/>
              <a:t>Colour</a:t>
            </a:r>
            <a:r>
              <a:rPr lang="en-US" sz="2000" b="1" dirty="0"/>
              <a:t> pens</a:t>
            </a:r>
            <a:r>
              <a:rPr lang="en-US" sz="2000" dirty="0"/>
              <a:t> (Normal sketch pens - about 30)</a:t>
            </a:r>
          </a:p>
          <a:p>
            <a:pPr marL="285750" indent="-285750">
              <a:buFont typeface="Arial" panose="020B0604020202020204" pitchFamily="34" charset="0"/>
              <a:buChar char="•"/>
            </a:pPr>
            <a:r>
              <a:rPr lang="en-US" sz="2000" b="1" dirty="0"/>
              <a:t>Notepads and pens</a:t>
            </a:r>
            <a:r>
              <a:rPr lang="en-US" sz="2000" dirty="0"/>
              <a:t> (for participants)</a:t>
            </a:r>
          </a:p>
          <a:p>
            <a:pPr marL="285750" indent="-285750">
              <a:buFont typeface="Arial" panose="020B0604020202020204" pitchFamily="34" charset="0"/>
              <a:buChar char="•"/>
            </a:pPr>
            <a:r>
              <a:rPr lang="en-US" sz="2000" b="1" dirty="0"/>
              <a:t>Blu Tac</a:t>
            </a:r>
            <a:r>
              <a:rPr lang="en-US" sz="2000" dirty="0"/>
              <a:t> (This substance is used to stick things, posters or paper on the wall)</a:t>
            </a:r>
          </a:p>
          <a:p>
            <a:pPr marL="285750" indent="-285750">
              <a:buFont typeface="Arial" panose="020B0604020202020204" pitchFamily="34" charset="0"/>
              <a:buChar char="•"/>
            </a:pPr>
            <a:r>
              <a:rPr lang="en-US" sz="2000" dirty="0"/>
              <a:t>20 A4 Size normal and </a:t>
            </a:r>
            <a:r>
              <a:rPr lang="en-US" sz="2000" b="1" dirty="0"/>
              <a:t>drawing </a:t>
            </a:r>
            <a:r>
              <a:rPr lang="en-US" sz="2000" b="1" dirty="0" smtClean="0"/>
              <a:t>sheets</a:t>
            </a:r>
          </a:p>
          <a:p>
            <a:pPr marL="285750" indent="-285750">
              <a:buFont typeface="Arial" panose="020B0604020202020204" pitchFamily="34" charset="0"/>
              <a:buChar char="•"/>
            </a:pPr>
            <a:r>
              <a:rPr lang="en-US" sz="2000" b="1" dirty="0" err="1" smtClean="0"/>
              <a:t>Gaddas</a:t>
            </a:r>
            <a:r>
              <a:rPr lang="en-US" sz="2000" b="1" dirty="0" smtClean="0"/>
              <a:t> </a:t>
            </a:r>
            <a:r>
              <a:rPr lang="en-US" sz="2000" dirty="0" smtClean="0"/>
              <a:t>required for the room seating ( 8 inches)</a:t>
            </a:r>
            <a:endParaRPr lang="en-US" sz="2000" dirty="0"/>
          </a:p>
          <a:p>
            <a:pPr marL="285750" indent="-285750">
              <a:buFont typeface="Arial" panose="020B0604020202020204" pitchFamily="34" charset="0"/>
              <a:buChar char="•"/>
            </a:pPr>
            <a:r>
              <a:rPr lang="en-US" sz="2000" dirty="0"/>
              <a:t>2 tables for the consultant( one will be used for the projector and the other for keeping the handouts)</a:t>
            </a:r>
          </a:p>
        </p:txBody>
      </p:sp>
      <p:pic>
        <p:nvPicPr>
          <p:cNvPr id="8" name="Picture 7" descr="C:\Users\Jigyasa\Desktop\projector.jpg"/>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729848" y="1264388"/>
            <a:ext cx="752475" cy="847725"/>
          </a:xfrm>
          <a:prstGeom prst="rect">
            <a:avLst/>
          </a:prstGeom>
          <a:ln>
            <a:solidFill>
              <a:srgbClr val="7030A0"/>
            </a:solidFill>
          </a:ln>
          <a:effectLst>
            <a:outerShdw blurRad="190500" algn="tl" rotWithShape="0">
              <a:srgbClr val="000000">
                <a:alpha val="70000"/>
              </a:srgbClr>
            </a:outerShdw>
          </a:effectLst>
        </p:spPr>
      </p:pic>
      <p:pic>
        <p:nvPicPr>
          <p:cNvPr id="9" name="Picture 8" descr="C:\Users\Jigyasa\Desktop\apc-ups-rs-1100va-230v-backup-power-br1100ci-1004-08-bruceleestore@6.jpg"/>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22414" y="2058356"/>
            <a:ext cx="781821" cy="6905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Users\Jigyasa\Desktop\Canyon-CNR-SP20Bx-External-Laptop-Speakers-Look-Stylish-2.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4319" y="2251497"/>
            <a:ext cx="1143000" cy="71437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12" name="Picture 11" descr="C:\Users\Jigyasa\Desktop\ge interactive whiteboard.jpg"/>
          <p:cNvPicPr/>
          <p:nvPr/>
        </p:nvPicPr>
        <p:blipFill>
          <a:blip r:embed="rId5" cstate="email">
            <a:extLst>
              <a:ext uri="{28A0092B-C50C-407E-A947-70E740481C1C}">
                <a14:useLocalDpi xmlns:a14="http://schemas.microsoft.com/office/drawing/2010/main"/>
              </a:ext>
            </a:extLst>
          </a:blip>
          <a:srcRect/>
          <a:stretch>
            <a:fillRect/>
          </a:stretch>
        </p:blipFill>
        <p:spPr bwMode="auto">
          <a:xfrm>
            <a:off x="8761576" y="2866825"/>
            <a:ext cx="1003495" cy="694096"/>
          </a:xfrm>
          <a:prstGeom prst="rect">
            <a:avLst/>
          </a:prstGeom>
          <a:noFill/>
          <a:ln w="9525">
            <a:noFill/>
            <a:miter lim="800000"/>
            <a:headEnd/>
            <a:tailEnd/>
          </a:ln>
        </p:spPr>
      </p:pic>
      <p:pic>
        <p:nvPicPr>
          <p:cNvPr id="13" name="Picture 12" descr="C:\Users\Jigyasa\Desktop\conference-pro-flip-chart-easel.jpg"/>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94474" y="3385937"/>
            <a:ext cx="1050462" cy="969364"/>
          </a:xfrm>
          <a:prstGeom prst="rect">
            <a:avLst/>
          </a:prstGeom>
          <a:noFill/>
          <a:ln w="9525">
            <a:noFill/>
            <a:miter lim="800000"/>
            <a:headEnd/>
            <a:tailEnd/>
          </a:ln>
        </p:spPr>
      </p:pic>
      <p:pic>
        <p:nvPicPr>
          <p:cNvPr id="14" name="Picture 13" descr="C:\Users\Jigyasa\Desktop\cx-540X.png"/>
          <p:cNvPicPr/>
          <p:nvPr/>
        </p:nvPicPr>
        <p:blipFill>
          <a:blip r:embed="rId7" cstate="email">
            <a:extLst>
              <a:ext uri="{28A0092B-C50C-407E-A947-70E740481C1C}">
                <a14:useLocalDpi xmlns:a14="http://schemas.microsoft.com/office/drawing/2010/main"/>
              </a:ext>
            </a:extLst>
          </a:blip>
          <a:srcRect/>
          <a:stretch>
            <a:fillRect/>
          </a:stretch>
        </p:blipFill>
        <p:spPr bwMode="auto">
          <a:xfrm>
            <a:off x="956408" y="2935265"/>
            <a:ext cx="952500" cy="828675"/>
          </a:xfrm>
          <a:prstGeom prst="rect">
            <a:avLst/>
          </a:prstGeom>
          <a:ln>
            <a:solidFill>
              <a:srgbClr val="FF9966"/>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5" name="Picture 14" descr="C:\Users\Jigyasa\Desktop\BluTack_Reusable_Adhesive-xl.jpg"/>
          <p:cNvPicPr/>
          <p:nvPr/>
        </p:nvPicPr>
        <p:blipFill>
          <a:blip r:embed="rId8" cstate="email">
            <a:clrChange>
              <a:clrFrom>
                <a:srgbClr val="1A1B16"/>
              </a:clrFrom>
              <a:clrTo>
                <a:srgbClr val="1A1B16">
                  <a:alpha val="0"/>
                </a:srgbClr>
              </a:clrTo>
            </a:clrChange>
            <a:extLst>
              <a:ext uri="{28A0092B-C50C-407E-A947-70E740481C1C}">
                <a14:useLocalDpi xmlns:a14="http://schemas.microsoft.com/office/drawing/2010/main"/>
              </a:ext>
            </a:extLst>
          </a:blip>
          <a:srcRect/>
          <a:stretch>
            <a:fillRect/>
          </a:stretch>
        </p:blipFill>
        <p:spPr bwMode="auto">
          <a:xfrm>
            <a:off x="10019546" y="3870619"/>
            <a:ext cx="1019175" cy="8496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Picture 15" descr="C:\Users\Jigyasa\Desktop\pens-and-notepads-1350402138.png"/>
          <p:cNvPicPr/>
          <p:nvPr/>
        </p:nvPicPr>
        <p:blipFill>
          <a:blip r:embed="rId9" cstate="email">
            <a:extLst>
              <a:ext uri="{28A0092B-C50C-407E-A947-70E740481C1C}">
                <a14:useLocalDpi xmlns:a14="http://schemas.microsoft.com/office/drawing/2010/main"/>
              </a:ext>
            </a:extLst>
          </a:blip>
          <a:srcRect/>
          <a:stretch>
            <a:fillRect/>
          </a:stretch>
        </p:blipFill>
        <p:spPr bwMode="auto">
          <a:xfrm>
            <a:off x="836075" y="3950285"/>
            <a:ext cx="1193165" cy="781050"/>
          </a:xfrm>
          <a:prstGeom prst="rect">
            <a:avLst/>
          </a:prstGeom>
          <a:solidFill>
            <a:srgbClr val="9966FF"/>
          </a:solidFill>
          <a:ln>
            <a:solidFill>
              <a:srgbClr val="9966FF"/>
            </a:solidFill>
          </a:ln>
          <a:effectLst>
            <a:softEdge rad="112500"/>
          </a:effectLst>
        </p:spPr>
      </p:pic>
      <p:sp>
        <p:nvSpPr>
          <p:cNvPr id="2" name="Slide Number Placeholder 1"/>
          <p:cNvSpPr>
            <a:spLocks noGrp="1"/>
          </p:cNvSpPr>
          <p:nvPr>
            <p:ph type="sldNum" sz="quarter" idx="12"/>
          </p:nvPr>
        </p:nvSpPr>
        <p:spPr/>
        <p:txBody>
          <a:bodyPr/>
          <a:lstStyle/>
          <a:p>
            <a:fld id="{733BFD76-841C-4874-91F9-A27567C33DF0}" type="slidenum">
              <a:rPr lang="en-US" smtClean="0"/>
              <a:t>13</a:t>
            </a:fld>
            <a:endParaRPr lang="en-US"/>
          </a:p>
        </p:txBody>
      </p:sp>
    </p:spTree>
    <p:extLst>
      <p:ext uri="{BB962C8B-B14F-4D97-AF65-F5344CB8AC3E}">
        <p14:creationId xmlns:p14="http://schemas.microsoft.com/office/powerpoint/2010/main" val="376570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53796"/>
          </a:xfrm>
          <a:prstGeom prst="roundRect">
            <a:avLst/>
          </a:prstGeom>
          <a:solidFill>
            <a:schemeClr val="accent1">
              <a:lumMod val="40000"/>
              <a:lumOff val="60000"/>
            </a:schemeClr>
          </a:solidFill>
        </p:spPr>
        <p:txBody>
          <a:bodyPr vert="horz" lIns="91440" tIns="45720" rIns="91440" bIns="45720" rtlCol="0" anchor="ctr">
            <a:normAutofit fontScale="97500"/>
          </a:bodyPr>
          <a:lstStyle>
            <a:defPPr>
              <a:defRPr lang="en-US"/>
            </a:defPPr>
            <a:lvl1pPr algn="ctr">
              <a:lnSpc>
                <a:spcPct val="90000"/>
              </a:lnSpc>
              <a:spcBef>
                <a:spcPct val="0"/>
              </a:spcBef>
              <a:defRPr sz="2800" b="1">
                <a:ea typeface="+mj-ea"/>
                <a:cs typeface="+mj-cs"/>
              </a:defRPr>
            </a:lvl1pPr>
          </a:lstStyle>
          <a:p>
            <a:r>
              <a:rPr lang="en-IN" dirty="0"/>
              <a:t>Your Investment</a:t>
            </a:r>
          </a:p>
        </p:txBody>
      </p:sp>
      <p:graphicFrame>
        <p:nvGraphicFramePr>
          <p:cNvPr id="6" name="Table 5"/>
          <p:cNvGraphicFramePr>
            <a:graphicFrameLocks noGrp="1"/>
          </p:cNvGraphicFramePr>
          <p:nvPr>
            <p:extLst>
              <p:ext uri="{D42A27DB-BD31-4B8C-83A1-F6EECF244321}">
                <p14:modId xmlns:p14="http://schemas.microsoft.com/office/powerpoint/2010/main" val="833895138"/>
              </p:ext>
            </p:extLst>
          </p:nvPr>
        </p:nvGraphicFramePr>
        <p:xfrm>
          <a:off x="1641327" y="959817"/>
          <a:ext cx="8854506" cy="4221775"/>
        </p:xfrm>
        <a:graphic>
          <a:graphicData uri="http://schemas.openxmlformats.org/drawingml/2006/table">
            <a:tbl>
              <a:tblPr>
                <a:tableStyleId>{616DA210-FB5B-4158-B5E0-FEB733F419BA}</a:tableStyleId>
              </a:tblPr>
              <a:tblGrid>
                <a:gridCol w="4196449">
                  <a:extLst>
                    <a:ext uri="{9D8B030D-6E8A-4147-A177-3AD203B41FA5}">
                      <a16:colId xmlns="" xmlns:a16="http://schemas.microsoft.com/office/drawing/2014/main" val="20000"/>
                    </a:ext>
                  </a:extLst>
                </a:gridCol>
                <a:gridCol w="344660">
                  <a:extLst>
                    <a:ext uri="{9D8B030D-6E8A-4147-A177-3AD203B41FA5}">
                      <a16:colId xmlns="" xmlns:a16="http://schemas.microsoft.com/office/drawing/2014/main" val="20001"/>
                    </a:ext>
                  </a:extLst>
                </a:gridCol>
                <a:gridCol w="2522913"/>
                <a:gridCol w="1790484">
                  <a:extLst>
                    <a:ext uri="{9D8B030D-6E8A-4147-A177-3AD203B41FA5}">
                      <a16:colId xmlns="" xmlns:a16="http://schemas.microsoft.com/office/drawing/2014/main" val="20002"/>
                    </a:ext>
                  </a:extLst>
                </a:gridCol>
              </a:tblGrid>
              <a:tr h="311580">
                <a:tc gridSpan="4">
                  <a:txBody>
                    <a:bodyPr/>
                    <a:lstStyle/>
                    <a:p>
                      <a:pPr algn="ctr" fontAlgn="ctr"/>
                      <a:r>
                        <a:rPr lang="en-US" sz="1600" b="1" u="sng" strike="noStrike" dirty="0">
                          <a:solidFill>
                            <a:schemeClr val="bg1"/>
                          </a:solidFill>
                          <a:effectLst/>
                        </a:rPr>
                        <a:t>Diagnose &amp; Design (For the whole Intervention</a:t>
                      </a:r>
                      <a:r>
                        <a:rPr lang="en-US" sz="1600" b="1" u="sng" strike="noStrike" dirty="0" smtClean="0">
                          <a:solidFill>
                            <a:schemeClr val="bg1"/>
                          </a:solidFill>
                          <a:effectLst/>
                        </a:rPr>
                        <a:t>)- A</a:t>
                      </a:r>
                      <a:endParaRPr lang="en-US" sz="1600" b="1" i="0" u="sng" strike="noStrike" dirty="0">
                        <a:solidFill>
                          <a:schemeClr val="bg1"/>
                        </a:solidFill>
                        <a:effectLst/>
                        <a:latin typeface="Calibri" panose="020F0502020204030204" pitchFamily="34" charset="0"/>
                      </a:endParaRPr>
                    </a:p>
                  </a:txBody>
                  <a:tcPr marL="8532" marR="8532" marT="8532" marB="0" anchor="ctr">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47247">
                <a:tc gridSpan="2">
                  <a:txBody>
                    <a:bodyPr/>
                    <a:lstStyle/>
                    <a:p>
                      <a:pPr algn="ctr" fontAlgn="ctr"/>
                      <a:r>
                        <a:rPr lang="en-US" sz="1400" u="none" strike="noStrike" baseline="0" dirty="0" smtClean="0">
                          <a:solidFill>
                            <a:schemeClr val="bg1"/>
                          </a:solidFill>
                          <a:effectLst/>
                        </a:rPr>
                        <a:t>Half Day Diagnosis &amp; Half Day Design </a:t>
                      </a:r>
                      <a:endParaRPr lang="en-US" sz="1400" b="1" i="0" u="none" strike="noStrike" dirty="0">
                        <a:solidFill>
                          <a:schemeClr val="bg1"/>
                        </a:solidFill>
                        <a:effectLst/>
                        <a:latin typeface="Calibri" panose="020F0502020204030204" pitchFamily="34" charset="0"/>
                      </a:endParaRPr>
                    </a:p>
                  </a:txBody>
                  <a:tcPr marL="8532" marR="8532" marT="8532" marB="0" anchor="ctr">
                    <a:solidFill>
                      <a:schemeClr val="tx2"/>
                    </a:solidFill>
                  </a:tcPr>
                </a:tc>
                <a:tc hMerge="1">
                  <a:txBody>
                    <a:bodyPr/>
                    <a:lstStyle/>
                    <a:p>
                      <a:pPr algn="ctr" fontAlgn="t"/>
                      <a:endParaRPr lang="en-US" sz="1400" b="0" i="0" u="none" strike="noStrike" dirty="0">
                        <a:solidFill>
                          <a:schemeClr val="bg1"/>
                        </a:solidFill>
                        <a:effectLst/>
                        <a:latin typeface="Calibri" panose="020F0502020204030204" pitchFamily="34" charset="0"/>
                      </a:endParaRPr>
                    </a:p>
                  </a:txBody>
                  <a:tcPr marL="8532" marR="8532" marT="8532" marB="0">
                    <a:solidFill>
                      <a:schemeClr val="tx2"/>
                    </a:solidFill>
                  </a:tcPr>
                </a:tc>
                <a:tc gridSpan="2">
                  <a:txBody>
                    <a:bodyPr/>
                    <a:lstStyle/>
                    <a:p>
                      <a:pPr algn="ctr" fontAlgn="t"/>
                      <a:endParaRPr lang="en-US" sz="1400" u="none" strike="noStrike" dirty="0">
                        <a:solidFill>
                          <a:schemeClr val="bg1"/>
                        </a:solidFill>
                        <a:effectLst/>
                      </a:endParaRPr>
                    </a:p>
                    <a:p>
                      <a:pPr algn="ctr" fontAlgn="t"/>
                      <a:r>
                        <a:rPr lang="en-US" sz="1400" u="none" strike="noStrike" dirty="0">
                          <a:solidFill>
                            <a:schemeClr val="bg1"/>
                          </a:solidFill>
                          <a:effectLst/>
                        </a:rPr>
                        <a:t>INR </a:t>
                      </a:r>
                      <a:r>
                        <a:rPr lang="en-US" sz="1400" u="none" strike="noStrike" dirty="0" smtClean="0">
                          <a:solidFill>
                            <a:schemeClr val="bg1"/>
                          </a:solidFill>
                          <a:effectLst/>
                        </a:rPr>
                        <a:t>70,000</a:t>
                      </a:r>
                      <a:r>
                        <a:rPr lang="en-US" sz="1400" u="none" strike="noStrike" dirty="0">
                          <a:solidFill>
                            <a:schemeClr val="bg1"/>
                          </a:solidFill>
                          <a:effectLst/>
                        </a:rPr>
                        <a:t>/- </a:t>
                      </a:r>
                    </a:p>
                    <a:p>
                      <a:pPr algn="ctr" fontAlgn="t"/>
                      <a:endParaRPr lang="en-US" sz="1400" b="0" i="0" u="none" strike="noStrike" dirty="0">
                        <a:solidFill>
                          <a:schemeClr val="bg1"/>
                        </a:solidFill>
                        <a:effectLst/>
                        <a:latin typeface="Calibri" panose="020F0502020204030204" pitchFamily="34" charset="0"/>
                      </a:endParaRPr>
                    </a:p>
                  </a:txBody>
                  <a:tcPr marL="8532" marR="8532" marT="8532" marB="0">
                    <a:solidFill>
                      <a:schemeClr val="tx2"/>
                    </a:solidFill>
                  </a:tcPr>
                </a:tc>
                <a:tc hMerge="1">
                  <a:txBody>
                    <a:bodyPr/>
                    <a:lstStyle/>
                    <a:p>
                      <a:endParaRPr lang="en-US"/>
                    </a:p>
                  </a:txBody>
                  <a:tcPr/>
                </a:tc>
                <a:extLst>
                  <a:ext uri="{0D108BD9-81ED-4DB2-BD59-A6C34878D82A}">
                    <a16:rowId xmlns="" xmlns:a16="http://schemas.microsoft.com/office/drawing/2014/main" val="10001"/>
                  </a:ext>
                </a:extLst>
              </a:tr>
              <a:tr h="286371">
                <a:tc gridSpan="4">
                  <a:txBody>
                    <a:bodyPr/>
                    <a:lstStyle/>
                    <a:p>
                      <a:pPr algn="ctr" fontAlgn="t"/>
                      <a:r>
                        <a:rPr lang="en-US" sz="1600" b="1" u="sng" strike="noStrike" dirty="0">
                          <a:solidFill>
                            <a:schemeClr val="bg1"/>
                          </a:solidFill>
                          <a:effectLst/>
                        </a:rPr>
                        <a:t>Delivery (for </a:t>
                      </a:r>
                      <a:r>
                        <a:rPr lang="en-US" sz="1600" b="1" u="sng" strike="noStrike" dirty="0" smtClean="0">
                          <a:solidFill>
                            <a:schemeClr val="bg1"/>
                          </a:solidFill>
                          <a:effectLst/>
                        </a:rPr>
                        <a:t>10</a:t>
                      </a:r>
                      <a:r>
                        <a:rPr lang="en-US" sz="1600" b="1" u="sng" strike="noStrike" baseline="0" dirty="0" smtClean="0">
                          <a:solidFill>
                            <a:schemeClr val="bg1"/>
                          </a:solidFill>
                          <a:effectLst/>
                        </a:rPr>
                        <a:t> </a:t>
                      </a:r>
                      <a:r>
                        <a:rPr lang="en-US" sz="1600" b="1" u="sng" strike="noStrike" baseline="0" dirty="0">
                          <a:solidFill>
                            <a:schemeClr val="bg1"/>
                          </a:solidFill>
                          <a:effectLst/>
                        </a:rPr>
                        <a:t>participants</a:t>
                      </a:r>
                      <a:r>
                        <a:rPr lang="en-US" sz="1600" b="1" u="sng" strike="noStrike" dirty="0" smtClean="0">
                          <a:solidFill>
                            <a:schemeClr val="bg1"/>
                          </a:solidFill>
                          <a:effectLst/>
                        </a:rPr>
                        <a:t>)- B</a:t>
                      </a:r>
                      <a:endParaRPr lang="en-US" sz="1600" b="1" i="0" u="sng" strike="noStrike" dirty="0">
                        <a:solidFill>
                          <a:schemeClr val="bg1"/>
                        </a:solidFill>
                        <a:effectLst/>
                        <a:latin typeface="Calibri" panose="020F0502020204030204" pitchFamily="34" charset="0"/>
                      </a:endParaRPr>
                    </a:p>
                  </a:txBody>
                  <a:tcPr marL="8532" marR="8532" marT="8532" marB="0">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286371">
                <a:tc>
                  <a:txBody>
                    <a:bodyPr/>
                    <a:lstStyle/>
                    <a:p>
                      <a:pPr algn="ctr" fontAlgn="t"/>
                      <a:r>
                        <a:rPr lang="en-US" sz="1400" b="1" u="sng" strike="noStrike">
                          <a:solidFill>
                            <a:schemeClr val="bg1"/>
                          </a:solidFill>
                          <a:effectLst/>
                        </a:rPr>
                        <a:t>Activity </a:t>
                      </a:r>
                      <a:endParaRPr lang="en-US" sz="1400" b="1" i="0" u="sng" strike="noStrike" dirty="0">
                        <a:solidFill>
                          <a:schemeClr val="bg1"/>
                        </a:solidFill>
                        <a:effectLst/>
                        <a:latin typeface="Calibri" panose="020F0502020204030204" pitchFamily="34" charset="0"/>
                      </a:endParaRPr>
                    </a:p>
                  </a:txBody>
                  <a:tcPr marL="8532" marR="8532" marT="8532" marB="0">
                    <a:solidFill>
                      <a:schemeClr val="tx2"/>
                    </a:solidFill>
                  </a:tcPr>
                </a:tc>
                <a:tc gridSpan="2">
                  <a:txBody>
                    <a:bodyPr/>
                    <a:lstStyle/>
                    <a:p>
                      <a:pPr algn="ctr" fontAlgn="t"/>
                      <a:r>
                        <a:rPr lang="en-US" sz="1400" b="1" u="sng" strike="noStrike">
                          <a:solidFill>
                            <a:schemeClr val="bg1"/>
                          </a:solidFill>
                          <a:effectLst/>
                        </a:rPr>
                        <a:t>Investment</a:t>
                      </a:r>
                      <a:endParaRPr lang="en-US" sz="1400" b="1" i="0" u="sng" strike="noStrike" dirty="0">
                        <a:solidFill>
                          <a:schemeClr val="bg1"/>
                        </a:solidFill>
                        <a:effectLst/>
                        <a:latin typeface="Calibri" panose="020F0502020204030204" pitchFamily="34" charset="0"/>
                      </a:endParaRPr>
                    </a:p>
                  </a:txBody>
                  <a:tcPr marL="8532" marR="8532" marT="8532" marB="0">
                    <a:solidFill>
                      <a:schemeClr val="tx2"/>
                    </a:solidFill>
                  </a:tcPr>
                </a:tc>
                <a:tc hMerge="1">
                  <a:txBody>
                    <a:bodyPr/>
                    <a:lstStyle/>
                    <a:p>
                      <a:endParaRPr lang="en-US"/>
                    </a:p>
                  </a:txBody>
                  <a:tcPr/>
                </a:tc>
                <a:tc>
                  <a:txBody>
                    <a:bodyPr/>
                    <a:lstStyle/>
                    <a:p>
                      <a:pPr algn="ctr" fontAlgn="t"/>
                      <a:r>
                        <a:rPr lang="en-US" sz="1400" u="none" strike="noStrike">
                          <a:solidFill>
                            <a:schemeClr val="bg1"/>
                          </a:solidFill>
                          <a:effectLst/>
                        </a:rPr>
                        <a:t> </a:t>
                      </a:r>
                      <a:endParaRPr lang="en-US" sz="1400" b="0" i="0" u="none" strike="noStrike" dirty="0">
                        <a:solidFill>
                          <a:schemeClr val="bg1"/>
                        </a:solidFill>
                        <a:effectLst/>
                        <a:latin typeface="Arial" panose="020B0604020202020204" pitchFamily="34" charset="0"/>
                      </a:endParaRPr>
                    </a:p>
                  </a:txBody>
                  <a:tcPr marL="8532" marR="8532" marT="8532" marB="0">
                    <a:solidFill>
                      <a:schemeClr val="tx2"/>
                    </a:solidFill>
                  </a:tcPr>
                </a:tc>
                <a:extLst>
                  <a:ext uri="{0D108BD9-81ED-4DB2-BD59-A6C34878D82A}">
                    <a16:rowId xmlns="" xmlns:a16="http://schemas.microsoft.com/office/drawing/2014/main" val="10003"/>
                  </a:ext>
                </a:extLst>
              </a:tr>
              <a:tr h="4593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u="none" kern="1200" baseline="0" dirty="0">
                        <a:solidFill>
                          <a:schemeClr val="bg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u="none" kern="1200" baseline="0" dirty="0">
                          <a:solidFill>
                            <a:schemeClr val="bg1"/>
                          </a:solidFill>
                          <a:latin typeface="+mn-lt"/>
                          <a:ea typeface="+mn-ea"/>
                          <a:cs typeface="+mn-cs"/>
                        </a:rPr>
                        <a:t>Professional fee for delivery of </a:t>
                      </a:r>
                      <a:r>
                        <a:rPr lang="en-US" sz="1400" b="0" u="none" kern="1200" baseline="0" dirty="0" smtClean="0">
                          <a:solidFill>
                            <a:schemeClr val="bg1"/>
                          </a:solidFill>
                          <a:latin typeface="+mn-lt"/>
                          <a:ea typeface="+mn-ea"/>
                          <a:cs typeface="+mn-cs"/>
                        </a:rPr>
                        <a:t>1 </a:t>
                      </a:r>
                      <a:r>
                        <a:rPr lang="en-US" sz="1400" b="0" u="none" kern="1200" baseline="0" dirty="0">
                          <a:solidFill>
                            <a:schemeClr val="bg1"/>
                          </a:solidFill>
                          <a:latin typeface="+mn-lt"/>
                          <a:ea typeface="+mn-ea"/>
                          <a:cs typeface="+mn-cs"/>
                        </a:rPr>
                        <a:t>day </a:t>
                      </a:r>
                      <a:r>
                        <a:rPr lang="en-US" sz="1400" b="0" u="none" kern="1200" baseline="0" dirty="0" smtClean="0">
                          <a:solidFill>
                            <a:schemeClr val="bg1"/>
                          </a:solidFill>
                          <a:latin typeface="+mn-lt"/>
                          <a:ea typeface="+mn-ea"/>
                          <a:cs typeface="+mn-cs"/>
                        </a:rPr>
                        <a:t>JUICE workshop</a:t>
                      </a:r>
                      <a:endParaRPr lang="en-US" sz="1400" b="0" u="none" kern="1200" baseline="0" dirty="0">
                        <a:solidFill>
                          <a:schemeClr val="bg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u="none" kern="1200" baseline="0" dirty="0" smtClean="0">
                        <a:solidFill>
                          <a:schemeClr val="bg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u="none" kern="1200" baseline="0" dirty="0">
                        <a:solidFill>
                          <a:schemeClr val="bg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u="none" kern="1200" baseline="0" dirty="0">
                          <a:solidFill>
                            <a:schemeClr val="bg1"/>
                          </a:solidFill>
                          <a:latin typeface="+mn-lt"/>
                          <a:ea typeface="+mn-ea"/>
                          <a:cs typeface="+mn-cs"/>
                        </a:rPr>
                        <a:t>Learning Material, </a:t>
                      </a:r>
                      <a:r>
                        <a:rPr lang="en-US" sz="1400" b="0" u="none" kern="1200" baseline="0" dirty="0" smtClean="0">
                          <a:solidFill>
                            <a:schemeClr val="bg1"/>
                          </a:solidFill>
                          <a:latin typeface="+mn-lt"/>
                          <a:ea typeface="+mn-ea"/>
                          <a:cs typeface="+mn-cs"/>
                        </a:rPr>
                        <a:t>Do </a:t>
                      </a:r>
                      <a:r>
                        <a:rPr lang="en-US" sz="1400" b="0" u="none" kern="1200" baseline="0" dirty="0">
                          <a:solidFill>
                            <a:schemeClr val="bg1"/>
                          </a:solidFill>
                          <a:latin typeface="+mn-lt"/>
                          <a:ea typeface="+mn-ea"/>
                          <a:cs typeface="+mn-cs"/>
                        </a:rPr>
                        <a:t>IT NOW </a:t>
                      </a:r>
                      <a:r>
                        <a:rPr lang="en-US" sz="1400" b="0" u="none" kern="1200" baseline="0" dirty="0" smtClean="0">
                          <a:solidFill>
                            <a:schemeClr val="bg1"/>
                          </a:solidFill>
                          <a:latin typeface="+mn-lt"/>
                          <a:ea typeface="+mn-ea"/>
                          <a:cs typeface="+mn-cs"/>
                        </a:rPr>
                        <a:t>cards, folders and certificates</a:t>
                      </a:r>
                      <a:endParaRPr lang="en-US" sz="1400" b="0" u="none" kern="1200" baseline="0" dirty="0">
                        <a:solidFill>
                          <a:schemeClr val="bg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u="none" kern="1200" baseline="0" dirty="0">
                        <a:solidFill>
                          <a:schemeClr val="bg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u="none" kern="1200" baseline="0" dirty="0">
                        <a:solidFill>
                          <a:schemeClr val="bg1"/>
                        </a:solidFill>
                        <a:latin typeface="+mn-lt"/>
                        <a:ea typeface="+mn-ea"/>
                        <a:cs typeface="+mn-cs"/>
                      </a:endParaRPr>
                    </a:p>
                  </a:txBody>
                  <a:tcPr marL="8532" marR="8532" marT="8532" marB="0">
                    <a:solidFill>
                      <a:schemeClr val="tx2"/>
                    </a:solidFill>
                  </a:tcPr>
                </a:tc>
                <a:tc gridSpan="2">
                  <a:txBody>
                    <a:bodyPr/>
                    <a:lstStyle/>
                    <a:p>
                      <a:pPr marL="0" marR="0" algn="l" defTabSz="914400" rtl="0" eaLnBrk="1" latinLnBrk="0" hangingPunct="1">
                        <a:lnSpc>
                          <a:spcPct val="100000"/>
                        </a:lnSpc>
                        <a:spcBef>
                          <a:spcPts val="0"/>
                        </a:spcBef>
                        <a:spcAft>
                          <a:spcPts val="0"/>
                        </a:spcAft>
                      </a:pPr>
                      <a:endParaRPr lang="en-US" sz="1400" b="0" kern="1200" baseline="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r>
                        <a:rPr lang="en-US" sz="1400" b="0" kern="1200" baseline="0" dirty="0">
                          <a:solidFill>
                            <a:schemeClr val="bg1"/>
                          </a:solidFill>
                          <a:latin typeface="+mn-lt"/>
                          <a:ea typeface="+mn-ea"/>
                          <a:cs typeface="+mn-cs"/>
                        </a:rPr>
                        <a:t>INR </a:t>
                      </a:r>
                      <a:r>
                        <a:rPr lang="en-US" sz="1400" b="0" kern="1200" baseline="0" dirty="0" smtClean="0">
                          <a:solidFill>
                            <a:schemeClr val="bg1"/>
                          </a:solidFill>
                          <a:latin typeface="+mn-lt"/>
                          <a:ea typeface="+mn-ea"/>
                          <a:cs typeface="+mn-cs"/>
                        </a:rPr>
                        <a:t>70,000 </a:t>
                      </a:r>
                      <a:r>
                        <a:rPr lang="en-US" sz="1400" b="0" kern="1200" baseline="0" dirty="0">
                          <a:solidFill>
                            <a:schemeClr val="bg1"/>
                          </a:solidFill>
                          <a:latin typeface="+mn-lt"/>
                          <a:ea typeface="+mn-ea"/>
                          <a:cs typeface="+mn-cs"/>
                        </a:rPr>
                        <a:t>per day per consultant X </a:t>
                      </a:r>
                      <a:r>
                        <a:rPr lang="en-US" sz="1400" b="0" kern="1200" baseline="0" dirty="0" smtClean="0">
                          <a:solidFill>
                            <a:schemeClr val="bg1"/>
                          </a:solidFill>
                          <a:latin typeface="+mn-lt"/>
                          <a:ea typeface="+mn-ea"/>
                          <a:cs typeface="+mn-cs"/>
                        </a:rPr>
                        <a:t>1 </a:t>
                      </a:r>
                      <a:r>
                        <a:rPr lang="en-US" sz="1400" b="0" kern="1200" baseline="0" dirty="0">
                          <a:solidFill>
                            <a:schemeClr val="bg1"/>
                          </a:solidFill>
                          <a:latin typeface="+mn-lt"/>
                          <a:ea typeface="+mn-ea"/>
                          <a:cs typeface="+mn-cs"/>
                        </a:rPr>
                        <a:t>days X 1 consultants</a:t>
                      </a:r>
                    </a:p>
                    <a:p>
                      <a:pPr marL="0" marR="0" algn="l" defTabSz="914400" rtl="0" eaLnBrk="1" latinLnBrk="0" hangingPunct="1">
                        <a:lnSpc>
                          <a:spcPct val="100000"/>
                        </a:lnSpc>
                        <a:spcBef>
                          <a:spcPts val="0"/>
                        </a:spcBef>
                        <a:spcAft>
                          <a:spcPts val="0"/>
                        </a:spcAft>
                      </a:pPr>
                      <a:endParaRPr lang="en-US" sz="1400" b="0" kern="1200" baseline="0" dirty="0" smtClean="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r>
                        <a:rPr lang="en-US" sz="1400" b="0" kern="1200" baseline="0" dirty="0" smtClean="0">
                          <a:solidFill>
                            <a:schemeClr val="bg1"/>
                          </a:solidFill>
                          <a:latin typeface="+mn-lt"/>
                          <a:ea typeface="+mn-ea"/>
                          <a:cs typeface="+mn-cs"/>
                        </a:rPr>
                        <a:t>INR 650 </a:t>
                      </a:r>
                      <a:r>
                        <a:rPr lang="en-US" sz="1400" b="0" kern="1200" baseline="0" dirty="0">
                          <a:solidFill>
                            <a:schemeClr val="bg1"/>
                          </a:solidFill>
                          <a:latin typeface="+mn-lt"/>
                          <a:ea typeface="+mn-ea"/>
                          <a:cs typeface="+mn-cs"/>
                        </a:rPr>
                        <a:t>per participant X </a:t>
                      </a:r>
                      <a:r>
                        <a:rPr lang="en-US" sz="1400" b="0" kern="1200" baseline="0" dirty="0" smtClean="0">
                          <a:solidFill>
                            <a:schemeClr val="bg1"/>
                          </a:solidFill>
                          <a:latin typeface="+mn-lt"/>
                          <a:ea typeface="+mn-ea"/>
                          <a:cs typeface="+mn-cs"/>
                        </a:rPr>
                        <a:t>10 participants</a:t>
                      </a:r>
                      <a:endParaRPr lang="en-US" sz="1400" b="0" kern="1200" baseline="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baseline="0" dirty="0">
                        <a:solidFill>
                          <a:schemeClr val="bg1"/>
                        </a:solidFill>
                        <a:latin typeface="+mn-lt"/>
                        <a:ea typeface="+mn-ea"/>
                        <a:cs typeface="+mn-cs"/>
                      </a:endParaRPr>
                    </a:p>
                  </a:txBody>
                  <a:tcPr marL="8532" marR="8532" marT="8532" marB="0">
                    <a:solidFill>
                      <a:schemeClr val="tx2"/>
                    </a:solidFill>
                  </a:tcPr>
                </a:tc>
                <a:tc hMerge="1">
                  <a:txBody>
                    <a:bodyPr/>
                    <a:lstStyle/>
                    <a:p>
                      <a:endParaRPr lang="en-US"/>
                    </a:p>
                  </a:txBody>
                  <a:tcPr/>
                </a:tc>
                <a:tc>
                  <a:txBody>
                    <a:bodyPr/>
                    <a:lstStyle/>
                    <a:p>
                      <a:pPr marL="0" marR="0" algn="l" defTabSz="914400" rtl="0" eaLnBrk="1" latinLnBrk="0" hangingPunct="1">
                        <a:lnSpc>
                          <a:spcPct val="100000"/>
                        </a:lnSpc>
                        <a:spcBef>
                          <a:spcPts val="0"/>
                        </a:spcBef>
                        <a:spcAft>
                          <a:spcPts val="0"/>
                        </a:spcAft>
                      </a:pPr>
                      <a:endParaRPr lang="en-US" sz="1400" b="0" kern="120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r>
                        <a:rPr lang="en-US" sz="1400" b="0" kern="1200" dirty="0">
                          <a:solidFill>
                            <a:schemeClr val="bg1"/>
                          </a:solidFill>
                          <a:latin typeface="+mn-lt"/>
                          <a:ea typeface="+mn-ea"/>
                          <a:cs typeface="+mn-cs"/>
                        </a:rPr>
                        <a:t>INR </a:t>
                      </a:r>
                      <a:r>
                        <a:rPr lang="en-US" sz="1400" b="0" kern="1200" dirty="0" smtClean="0">
                          <a:solidFill>
                            <a:schemeClr val="bg1"/>
                          </a:solidFill>
                          <a:latin typeface="+mn-lt"/>
                          <a:ea typeface="+mn-ea"/>
                          <a:cs typeface="+mn-cs"/>
                        </a:rPr>
                        <a:t>70,000</a:t>
                      </a:r>
                      <a:r>
                        <a:rPr lang="en-US" sz="1400" b="0" kern="1200" dirty="0" smtClean="0">
                          <a:solidFill>
                            <a:schemeClr val="bg1"/>
                          </a:solidFill>
                          <a:latin typeface="+mn-lt"/>
                          <a:ea typeface="+mn-ea"/>
                          <a:cs typeface="+mn-cs"/>
                        </a:rPr>
                        <a:t>/-</a:t>
                      </a:r>
                      <a:endParaRPr lang="en-US" sz="1400" b="0" kern="120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dirty="0" smtClean="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dirty="0" smtClean="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r>
                        <a:rPr lang="en-US" sz="1400" b="0" kern="1200" dirty="0" smtClean="0">
                          <a:solidFill>
                            <a:schemeClr val="bg1"/>
                          </a:solidFill>
                          <a:latin typeface="+mn-lt"/>
                          <a:ea typeface="+mn-ea"/>
                          <a:cs typeface="+mn-cs"/>
                        </a:rPr>
                        <a:t>INR 6,500/-</a:t>
                      </a:r>
                      <a:endParaRPr lang="en-US" sz="1400" b="0" kern="120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dirty="0" smtClean="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dirty="0">
                        <a:solidFill>
                          <a:schemeClr val="bg1"/>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b="0" kern="1200" dirty="0">
                        <a:solidFill>
                          <a:schemeClr val="bg1"/>
                        </a:solidFill>
                        <a:latin typeface="+mn-lt"/>
                        <a:ea typeface="+mn-ea"/>
                        <a:cs typeface="+mn-cs"/>
                      </a:endParaRPr>
                    </a:p>
                  </a:txBody>
                  <a:tcPr marL="8532" marR="8532" marT="8532" marB="0">
                    <a:solidFill>
                      <a:schemeClr val="tx2"/>
                    </a:solidFill>
                  </a:tcPr>
                </a:tc>
                <a:extLst>
                  <a:ext uri="{0D108BD9-81ED-4DB2-BD59-A6C34878D82A}">
                    <a16:rowId xmlns="" xmlns:a16="http://schemas.microsoft.com/office/drawing/2014/main" val="10004"/>
                  </a:ext>
                </a:extLst>
              </a:tr>
              <a:tr h="330717">
                <a:tc gridSpan="3">
                  <a:txBody>
                    <a:bodyPr/>
                    <a:lstStyle/>
                    <a:p>
                      <a:pPr algn="ctr" fontAlgn="t"/>
                      <a:r>
                        <a:rPr lang="en-US" sz="1400" u="none" strike="noStrike" dirty="0">
                          <a:solidFill>
                            <a:schemeClr val="bg1"/>
                          </a:solidFill>
                          <a:effectLst/>
                        </a:rPr>
                        <a:t>Total Investment for journey covering </a:t>
                      </a:r>
                      <a:r>
                        <a:rPr lang="en-US" sz="1400" u="none" strike="noStrike" dirty="0" smtClean="0">
                          <a:solidFill>
                            <a:schemeClr val="bg1"/>
                          </a:solidFill>
                          <a:effectLst/>
                        </a:rPr>
                        <a:t>10 Participants</a:t>
                      </a:r>
                      <a:r>
                        <a:rPr lang="en-US" sz="1400" u="none" strike="noStrike" baseline="0" dirty="0" smtClean="0">
                          <a:solidFill>
                            <a:schemeClr val="bg1"/>
                          </a:solidFill>
                          <a:effectLst/>
                        </a:rPr>
                        <a:t> ( A+B)</a:t>
                      </a:r>
                      <a:endParaRPr lang="en-US" sz="1400" b="0" i="0" u="none" strike="noStrike" dirty="0">
                        <a:solidFill>
                          <a:schemeClr val="bg1"/>
                        </a:solidFill>
                        <a:effectLst/>
                        <a:latin typeface="Arial" panose="020B0604020202020204" pitchFamily="34" charset="0"/>
                      </a:endParaRPr>
                    </a:p>
                  </a:txBody>
                  <a:tcPr marL="8532" marR="8532" marT="8532" marB="0">
                    <a:solidFill>
                      <a:schemeClr val="tx2"/>
                    </a:solidFill>
                  </a:tcPr>
                </a:tc>
                <a:tc hMerge="1">
                  <a:txBody>
                    <a:bodyPr/>
                    <a:lstStyle/>
                    <a:p>
                      <a:pPr algn="just" fontAlgn="b"/>
                      <a:endParaRPr lang="en-US" sz="1600" b="0" i="0" u="none" strike="noStrike" dirty="0">
                        <a:solidFill>
                          <a:srgbClr val="000000"/>
                        </a:solidFill>
                        <a:effectLst/>
                        <a:latin typeface="Arial" panose="020B0604020202020204" pitchFamily="34" charset="0"/>
                      </a:endParaRPr>
                    </a:p>
                  </a:txBody>
                  <a:tcPr marL="8532" marR="8532" marT="8532" marB="0" anchor="b">
                    <a:solidFill>
                      <a:srgbClr val="92D050"/>
                    </a:solidFill>
                  </a:tcPr>
                </a:tc>
                <a:tc hMerge="1">
                  <a:txBody>
                    <a:bodyPr/>
                    <a:lstStyle/>
                    <a:p>
                      <a:endParaRPr lang="en-US"/>
                    </a:p>
                  </a:txBody>
                  <a:tcPr/>
                </a:tc>
                <a:tc>
                  <a:txBody>
                    <a:bodyPr/>
                    <a:lstStyle/>
                    <a:p>
                      <a:pPr algn="just" fontAlgn="t"/>
                      <a:r>
                        <a:rPr lang="en-US" sz="1400" u="none" strike="noStrike" dirty="0">
                          <a:solidFill>
                            <a:schemeClr val="bg1"/>
                          </a:solidFill>
                          <a:effectLst/>
                        </a:rPr>
                        <a:t>INR </a:t>
                      </a:r>
                      <a:r>
                        <a:rPr lang="en-US" sz="1400" u="none" strike="noStrike" dirty="0" smtClean="0">
                          <a:solidFill>
                            <a:schemeClr val="bg1"/>
                          </a:solidFill>
                          <a:effectLst/>
                        </a:rPr>
                        <a:t>1,46,500</a:t>
                      </a:r>
                      <a:r>
                        <a:rPr lang="en-US" sz="1400" u="none" strike="noStrike" dirty="0" smtClean="0">
                          <a:solidFill>
                            <a:schemeClr val="bg1"/>
                          </a:solidFill>
                          <a:effectLst/>
                        </a:rPr>
                        <a:t>/-</a:t>
                      </a:r>
                      <a:endParaRPr lang="en-US" sz="1400" u="none" strike="noStrike" dirty="0">
                        <a:solidFill>
                          <a:schemeClr val="bg1"/>
                        </a:solidFill>
                        <a:effectLst/>
                      </a:endParaRPr>
                    </a:p>
                  </a:txBody>
                  <a:tcPr marL="8532" marR="8532" marT="8532" marB="0">
                    <a:solidFill>
                      <a:schemeClr val="tx2"/>
                    </a:solidFill>
                  </a:tcPr>
                </a:tc>
                <a:extLst>
                  <a:ext uri="{0D108BD9-81ED-4DB2-BD59-A6C34878D82A}">
                    <a16:rowId xmlns="" xmlns:a16="http://schemas.microsoft.com/office/drawing/2014/main" val="10005"/>
                  </a:ext>
                </a:extLst>
              </a:tr>
              <a:tr h="330717">
                <a:tc gridSpan="3">
                  <a:txBody>
                    <a:bodyPr/>
                    <a:lstStyle/>
                    <a:p>
                      <a:pPr marL="0" algn="ctr" defTabSz="914400" rtl="0" eaLnBrk="1" fontAlgn="t" latinLnBrk="0" hangingPunct="1"/>
                      <a:r>
                        <a:rPr lang="en-US" sz="1400" u="none" strike="noStrike" kern="1200" dirty="0">
                          <a:solidFill>
                            <a:schemeClr val="bg1"/>
                          </a:solidFill>
                          <a:effectLst/>
                          <a:latin typeface="+mn-lt"/>
                          <a:ea typeface="+mn-ea"/>
                          <a:cs typeface="+mn-cs"/>
                        </a:rPr>
                        <a:t>Total investment per participant</a:t>
                      </a:r>
                    </a:p>
                  </a:txBody>
                  <a:tcPr marL="8532" marR="8532" marT="8532" marB="0">
                    <a:solidFill>
                      <a:schemeClr val="tx2"/>
                    </a:solidFill>
                  </a:tcPr>
                </a:tc>
                <a:tc hMerge="1">
                  <a:txBody>
                    <a:bodyPr/>
                    <a:lstStyle/>
                    <a:p>
                      <a:endParaRPr lang="en-US"/>
                    </a:p>
                  </a:txBody>
                  <a:tcPr/>
                </a:tc>
                <a:tc hMerge="1">
                  <a:txBody>
                    <a:bodyPr/>
                    <a:lstStyle/>
                    <a:p>
                      <a:endParaRPr lang="en-US"/>
                    </a:p>
                  </a:txBody>
                  <a:tcPr/>
                </a:tc>
                <a:tc>
                  <a:txBody>
                    <a:bodyPr/>
                    <a:lstStyle/>
                    <a:p>
                      <a:pPr algn="just" fontAlgn="t"/>
                      <a:r>
                        <a:rPr lang="en-US" sz="1400" u="none" strike="noStrike" dirty="0">
                          <a:solidFill>
                            <a:schemeClr val="bg1"/>
                          </a:solidFill>
                          <a:effectLst/>
                        </a:rPr>
                        <a:t>INR </a:t>
                      </a:r>
                      <a:r>
                        <a:rPr lang="en-US" sz="1400" u="none" strike="noStrike" dirty="0" smtClean="0">
                          <a:solidFill>
                            <a:schemeClr val="bg1"/>
                          </a:solidFill>
                          <a:effectLst/>
                        </a:rPr>
                        <a:t>14,650</a:t>
                      </a:r>
                      <a:r>
                        <a:rPr lang="en-US" sz="1400" u="none" strike="noStrike" dirty="0" smtClean="0">
                          <a:solidFill>
                            <a:schemeClr val="bg1"/>
                          </a:solidFill>
                          <a:effectLst/>
                        </a:rPr>
                        <a:t>/-</a:t>
                      </a:r>
                      <a:endParaRPr lang="en-US" sz="1400" u="none" strike="noStrike" dirty="0">
                        <a:solidFill>
                          <a:schemeClr val="bg1"/>
                        </a:solidFill>
                        <a:effectLst/>
                      </a:endParaRPr>
                    </a:p>
                  </a:txBody>
                  <a:tcPr marL="8532" marR="8532" marT="8532" marB="0">
                    <a:solidFill>
                      <a:schemeClr val="tx2"/>
                    </a:solidFill>
                  </a:tcPr>
                </a:tc>
                <a:extLst>
                  <a:ext uri="{0D108BD9-81ED-4DB2-BD59-A6C34878D82A}">
                    <a16:rowId xmlns="" xmlns:a16="http://schemas.microsoft.com/office/drawing/2014/main" val="10006"/>
                  </a:ext>
                </a:extLst>
              </a:tr>
            </a:tbl>
          </a:graphicData>
        </a:graphic>
      </p:graphicFrame>
      <p:sp>
        <p:nvSpPr>
          <p:cNvPr id="3" name="Slide Number Placeholder 2"/>
          <p:cNvSpPr>
            <a:spLocks noGrp="1"/>
          </p:cNvSpPr>
          <p:nvPr>
            <p:ph type="sldNum" sz="quarter" idx="12"/>
          </p:nvPr>
        </p:nvSpPr>
        <p:spPr/>
        <p:txBody>
          <a:bodyPr/>
          <a:lstStyle/>
          <a:p>
            <a:fld id="{733BFD76-841C-4874-91F9-A27567C33DF0}" type="slidenum">
              <a:rPr lang="en-US" smtClean="0"/>
              <a:t>14</a:t>
            </a:fld>
            <a:endParaRPr lang="en-US"/>
          </a:p>
        </p:txBody>
      </p:sp>
    </p:spTree>
    <p:extLst>
      <p:ext uri="{BB962C8B-B14F-4D97-AF65-F5344CB8AC3E}">
        <p14:creationId xmlns:p14="http://schemas.microsoft.com/office/powerpoint/2010/main" val="3730529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38312" y="1681306"/>
            <a:ext cx="8715375" cy="4313238"/>
          </a:xfrm>
          <a:prstGeom prst="roundRect">
            <a:avLst/>
          </a:prstGeom>
          <a:noFill/>
          <a:ln w="9525">
            <a:solidFill>
              <a:schemeClr val="bg1">
                <a:lumMod val="75000"/>
              </a:schemeClr>
            </a:solidFill>
            <a:miter lim="800000"/>
            <a:headEnd/>
            <a:tailEnd/>
          </a:ln>
          <a:effectLst/>
        </p:spPr>
        <p:txBody>
          <a:bodyPr anchor="ctr">
            <a:spAutoFit/>
          </a:bodyPr>
          <a:lstStyle/>
          <a:p>
            <a:pPr marL="266700" indent="-266700">
              <a:spcAft>
                <a:spcPts val="200"/>
              </a:spcAft>
              <a:buFont typeface="Wingdings" pitchFamily="2" charset="2"/>
              <a:buChar char="v"/>
              <a:defRPr/>
            </a:pPr>
            <a:r>
              <a:rPr lang="en-US" dirty="0"/>
              <a:t>Client is responsible for providing venue, conference facilities, AV equipment.</a:t>
            </a:r>
          </a:p>
          <a:p>
            <a:pPr marL="266700" indent="-266700">
              <a:spcAft>
                <a:spcPts val="200"/>
              </a:spcAft>
              <a:buFont typeface="Wingdings" pitchFamily="2" charset="2"/>
              <a:buChar char="v"/>
              <a:defRPr/>
            </a:pPr>
            <a:r>
              <a:rPr lang="en-US" dirty="0"/>
              <a:t>Travel outside Delhi NCR - Air, stay &amp; airport/ venue cab transfers to be taken care by the client. </a:t>
            </a:r>
          </a:p>
          <a:p>
            <a:pPr marL="266700" indent="-266700">
              <a:spcAft>
                <a:spcPts val="200"/>
              </a:spcAft>
              <a:buFont typeface="Wingdings" pitchFamily="2" charset="2"/>
              <a:buChar char="v"/>
              <a:defRPr/>
            </a:pPr>
            <a:r>
              <a:rPr lang="en-US" dirty="0"/>
              <a:t>Travel inside Delhi NCR - at </a:t>
            </a:r>
            <a:r>
              <a:rPr lang="en-US" dirty="0" err="1"/>
              <a:t>Rs</a:t>
            </a:r>
            <a:r>
              <a:rPr lang="en-US" dirty="0"/>
              <a:t>. 12.00 Per Km.</a:t>
            </a:r>
          </a:p>
          <a:p>
            <a:pPr marL="266700" indent="-266700">
              <a:spcAft>
                <a:spcPts val="200"/>
              </a:spcAft>
              <a:buFont typeface="Wingdings" pitchFamily="2" charset="2"/>
              <a:buChar char="v"/>
              <a:defRPr/>
            </a:pPr>
            <a:r>
              <a:rPr lang="en-US" dirty="0"/>
              <a:t>Not inclusive of applicable taxes (GST@ 18</a:t>
            </a:r>
            <a:r>
              <a:rPr lang="en-US" dirty="0" smtClean="0"/>
              <a:t>%)</a:t>
            </a:r>
            <a:endParaRPr lang="en-US" dirty="0"/>
          </a:p>
          <a:p>
            <a:pPr marL="266700" indent="-266700">
              <a:spcAft>
                <a:spcPts val="200"/>
              </a:spcAft>
              <a:buFont typeface="Wingdings" pitchFamily="2" charset="2"/>
              <a:buChar char="v"/>
              <a:defRPr/>
            </a:pPr>
            <a:r>
              <a:rPr lang="en-US" dirty="0"/>
              <a:t>A commercial contract will be signed before the execution of the project. </a:t>
            </a:r>
          </a:p>
          <a:p>
            <a:pPr marL="266700" indent="-266700">
              <a:spcAft>
                <a:spcPts val="200"/>
              </a:spcAft>
              <a:buFont typeface="Wingdings" pitchFamily="2" charset="2"/>
              <a:buChar char="v"/>
              <a:defRPr/>
            </a:pPr>
            <a:r>
              <a:rPr lang="en-US" dirty="0"/>
              <a:t>50% of cancellation fee will be charged on any cancellation or postponements that occur within 20 working days of the confirmed date of delivery. </a:t>
            </a:r>
          </a:p>
          <a:p>
            <a:pPr marL="266700" indent="-266700">
              <a:spcAft>
                <a:spcPts val="200"/>
              </a:spcAft>
              <a:buFont typeface="Wingdings" pitchFamily="2" charset="2"/>
              <a:buChar char="v"/>
              <a:defRPr/>
            </a:pPr>
            <a:r>
              <a:rPr lang="en-US" dirty="0"/>
              <a:t>100% of cancellation fee will be charged on any cancellation or postponements that occur within 0 to 2 working days of the confirmed date of delivery.</a:t>
            </a:r>
          </a:p>
          <a:p>
            <a:pPr marL="266700" indent="-266700">
              <a:spcAft>
                <a:spcPts val="200"/>
              </a:spcAft>
              <a:buFont typeface="Wingdings" pitchFamily="2" charset="2"/>
              <a:buChar char="v"/>
              <a:defRPr/>
            </a:pPr>
            <a:r>
              <a:rPr lang="en-US" dirty="0"/>
              <a:t>The above commercials are valid till the 31</a:t>
            </a:r>
            <a:r>
              <a:rPr lang="en-US" baseline="30000" dirty="0"/>
              <a:t>st</a:t>
            </a:r>
            <a:r>
              <a:rPr lang="en-US" dirty="0"/>
              <a:t> March, 2018</a:t>
            </a:r>
          </a:p>
          <a:p>
            <a:pPr marL="266700" indent="-266700">
              <a:spcAft>
                <a:spcPts val="200"/>
              </a:spcAft>
              <a:buFont typeface="Wingdings" pitchFamily="2" charset="2"/>
              <a:buChar char="v"/>
              <a:defRPr/>
            </a:pPr>
            <a:r>
              <a:rPr lang="en-US" dirty="0"/>
              <a:t>Contracts, legal &amp; accounting paperwork (including billing &amp; payments) will be in the name of “Life Strategies </a:t>
            </a:r>
            <a:r>
              <a:rPr lang="en-US" dirty="0" err="1"/>
              <a:t>Humancare</a:t>
            </a:r>
            <a:r>
              <a:rPr lang="en-US" dirty="0"/>
              <a:t> Pvt. Ltd.”  </a:t>
            </a:r>
          </a:p>
        </p:txBody>
      </p:sp>
      <p:sp>
        <p:nvSpPr>
          <p:cNvPr id="5" name="TextBox 4">
            <a:extLst>
              <a:ext uri="{FF2B5EF4-FFF2-40B4-BE49-F238E27FC236}">
                <a16:creationId xmlns="" xmlns:a16="http://schemas.microsoft.com/office/drawing/2014/main" id="{502F8031-D894-4CE3-A6F1-6F0337D4D62C}"/>
              </a:ext>
            </a:extLst>
          </p:cNvPr>
          <p:cNvSpPr txBox="1"/>
          <p:nvPr/>
        </p:nvSpPr>
        <p:spPr>
          <a:xfrm>
            <a:off x="0" y="0"/>
            <a:ext cx="12192000" cy="653796"/>
          </a:xfrm>
          <a:prstGeom prst="roundRect">
            <a:avLst/>
          </a:prstGeom>
          <a:solidFill>
            <a:schemeClr val="accent1">
              <a:lumMod val="40000"/>
              <a:lumOff val="60000"/>
            </a:schemeClr>
          </a:solidFill>
        </p:spPr>
        <p:txBody>
          <a:bodyPr vert="horz" lIns="91440" tIns="45720" rIns="91440" bIns="45720" rtlCol="0" anchor="ctr">
            <a:normAutofit fontScale="97500"/>
          </a:bodyPr>
          <a:lstStyle>
            <a:defPPr>
              <a:defRPr lang="en-US"/>
            </a:defPPr>
            <a:lvl1pPr algn="ctr">
              <a:lnSpc>
                <a:spcPct val="90000"/>
              </a:lnSpc>
              <a:spcBef>
                <a:spcPct val="0"/>
              </a:spcBef>
              <a:defRPr sz="2800" b="1">
                <a:ea typeface="+mj-ea"/>
                <a:cs typeface="+mj-cs"/>
              </a:defRPr>
            </a:lvl1pPr>
          </a:lstStyle>
          <a:p>
            <a:r>
              <a:rPr lang="en-IN" dirty="0"/>
              <a:t>Commercial Terms and Conditions</a:t>
            </a:r>
          </a:p>
        </p:txBody>
      </p:sp>
      <p:sp>
        <p:nvSpPr>
          <p:cNvPr id="3" name="Slide Number Placeholder 2"/>
          <p:cNvSpPr>
            <a:spLocks noGrp="1"/>
          </p:cNvSpPr>
          <p:nvPr>
            <p:ph type="sldNum" sz="quarter" idx="12"/>
          </p:nvPr>
        </p:nvSpPr>
        <p:spPr/>
        <p:txBody>
          <a:bodyPr/>
          <a:lstStyle/>
          <a:p>
            <a:fld id="{733BFD76-841C-4874-91F9-A27567C33DF0}" type="slidenum">
              <a:rPr lang="en-US" smtClean="0"/>
              <a:t>15</a:t>
            </a:fld>
            <a:endParaRPr lang="en-US"/>
          </a:p>
        </p:txBody>
      </p:sp>
    </p:spTree>
    <p:extLst>
      <p:ext uri="{BB962C8B-B14F-4D97-AF65-F5344CB8AC3E}">
        <p14:creationId xmlns:p14="http://schemas.microsoft.com/office/powerpoint/2010/main" val="234911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http://truelightworshipcenter.com/next_steps/images/next_ste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992" y="787400"/>
            <a:ext cx="5472608" cy="2736304"/>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
        <p:nvSpPr>
          <p:cNvPr id="15363" name="Rectangle 2"/>
          <p:cNvSpPr>
            <a:spLocks noChangeArrowheads="1"/>
          </p:cNvSpPr>
          <p:nvPr/>
        </p:nvSpPr>
        <p:spPr bwMode="auto">
          <a:xfrm>
            <a:off x="0" y="11010"/>
            <a:ext cx="12192000" cy="603139"/>
          </a:xfrm>
          <a:prstGeom prst="rect">
            <a:avLst/>
          </a:prstGeom>
          <a:solidFill>
            <a:schemeClr val="accent1">
              <a:lumMod val="40000"/>
              <a:lumOff val="60000"/>
            </a:schemeClr>
          </a:solidFill>
          <a:extLst/>
        </p:spPr>
        <p:txBody>
          <a:bodyPr vert="horz" lIns="91440" tIns="45720" rIns="91440" bIns="45720" rtlCol="0" anchor="ctr">
            <a:normAutofit fontScale="97500"/>
          </a:bodyPr>
          <a:lstStyle/>
          <a:p>
            <a:pPr algn="ctr">
              <a:lnSpc>
                <a:spcPct val="90000"/>
              </a:lnSpc>
              <a:spcBef>
                <a:spcPct val="0"/>
              </a:spcBef>
            </a:pPr>
            <a:r>
              <a:rPr lang="en-US" altLang="en-US" sz="2800" b="1" dirty="0">
                <a:ea typeface="+mj-ea"/>
                <a:cs typeface="+mj-cs"/>
              </a:rPr>
              <a:t>Next Steps</a:t>
            </a:r>
          </a:p>
        </p:txBody>
      </p:sp>
      <p:sp>
        <p:nvSpPr>
          <p:cNvPr id="9" name="Rounded Rectangle 8"/>
          <p:cNvSpPr/>
          <p:nvPr/>
        </p:nvSpPr>
        <p:spPr>
          <a:xfrm>
            <a:off x="1753403" y="4018917"/>
            <a:ext cx="8838211" cy="18650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p:nvPr/>
        </p:nvSpPr>
        <p:spPr>
          <a:xfrm>
            <a:off x="1779897" y="4200098"/>
            <a:ext cx="8785225" cy="1723549"/>
          </a:xfrm>
          <a:prstGeom prst="rect">
            <a:avLst/>
          </a:prstGeom>
          <a:noFill/>
        </p:spPr>
        <p:txBody>
          <a:bodyPr>
            <a:spAutoFit/>
          </a:bodyPr>
          <a:lstStyle/>
          <a:p>
            <a:pPr marL="285750" indent="-285750" algn="just">
              <a:buFont typeface="Arial" panose="020B0604020202020204" pitchFamily="34" charset="0"/>
              <a:buChar char="•"/>
              <a:defRPr/>
            </a:pPr>
            <a:r>
              <a:rPr lang="en-US" b="1" dirty="0"/>
              <a:t>Book: </a:t>
            </a:r>
            <a:r>
              <a:rPr lang="en-US" dirty="0"/>
              <a:t>Let us block the dates for the Diagnosis and Design right away so that we have consultants available for you</a:t>
            </a:r>
            <a:r>
              <a:rPr lang="en-US" dirty="0" smtClean="0"/>
              <a:t>.</a:t>
            </a:r>
            <a:endParaRPr lang="en-US" b="1" dirty="0" smtClean="0"/>
          </a:p>
          <a:p>
            <a:pPr marL="285750" indent="-285750" algn="just">
              <a:buFont typeface="Arial" panose="020B0604020202020204" pitchFamily="34" charset="0"/>
              <a:buChar char="•"/>
              <a:defRPr/>
            </a:pPr>
            <a:r>
              <a:rPr lang="en-US" b="1" dirty="0" smtClean="0"/>
              <a:t>Contracting </a:t>
            </a:r>
            <a:r>
              <a:rPr lang="en-US" b="1" dirty="0"/>
              <a:t>and PO: </a:t>
            </a:r>
            <a:r>
              <a:rPr lang="en-US" dirty="0"/>
              <a:t>Once we close on the vendor empanelment, let us close on the contract and PO.</a:t>
            </a:r>
          </a:p>
          <a:p>
            <a:pPr marL="285750" indent="-285750" algn="just">
              <a:buFont typeface="Arial" panose="020B0604020202020204" pitchFamily="34" charset="0"/>
              <a:buChar char="•"/>
              <a:defRPr/>
            </a:pPr>
            <a:r>
              <a:rPr lang="en-US" b="1" dirty="0" smtClean="0"/>
              <a:t>Vendor Empanelment : </a:t>
            </a:r>
            <a:r>
              <a:rPr lang="en-US" sz="1600" dirty="0"/>
              <a:t>Since we are working with Honeywell after a very long time do let us know if there is any vendor registration process that we have to undertake. </a:t>
            </a:r>
          </a:p>
        </p:txBody>
      </p:sp>
      <p:sp>
        <p:nvSpPr>
          <p:cNvPr id="3" name="Slide Number Placeholder 2"/>
          <p:cNvSpPr>
            <a:spLocks noGrp="1"/>
          </p:cNvSpPr>
          <p:nvPr>
            <p:ph type="sldNum" sz="quarter" idx="12"/>
          </p:nvPr>
        </p:nvSpPr>
        <p:spPr/>
        <p:txBody>
          <a:bodyPr/>
          <a:lstStyle/>
          <a:p>
            <a:fld id="{733BFD76-841C-4874-91F9-A27567C33DF0}" type="slidenum">
              <a:rPr lang="en-US" smtClean="0"/>
              <a:t>16</a:t>
            </a:fld>
            <a:endParaRPr lang="en-US"/>
          </a:p>
        </p:txBody>
      </p:sp>
    </p:spTree>
    <p:extLst>
      <p:ext uri="{BB962C8B-B14F-4D97-AF65-F5344CB8AC3E}">
        <p14:creationId xmlns:p14="http://schemas.microsoft.com/office/powerpoint/2010/main" val="1218052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Box 4"/>
          <p:cNvSpPr txBox="1">
            <a:spLocks noChangeArrowheads="1"/>
          </p:cNvSpPr>
          <p:nvPr/>
        </p:nvSpPr>
        <p:spPr bwMode="auto">
          <a:xfrm>
            <a:off x="2362200" y="1295401"/>
            <a:ext cx="6858000" cy="830263"/>
          </a:xfrm>
          <a:prstGeom prst="rect">
            <a:avLst/>
          </a:prstGeom>
          <a:noFill/>
          <a:ln w="9525">
            <a:noFill/>
            <a:miter lim="800000"/>
            <a:headEnd/>
            <a:tailEnd/>
          </a:ln>
        </p:spPr>
        <p:txBody>
          <a:bodyPr>
            <a:spAutoFit/>
          </a:bodyPr>
          <a:lstStyle/>
          <a:p>
            <a:pPr algn="ctr"/>
            <a:r>
              <a:rPr lang="en-US" sz="2400" b="1">
                <a:latin typeface="Calibri" pitchFamily="34" charset="0"/>
              </a:rPr>
              <a:t>Let’s work in partnership to create impact &amp; unlock potential</a:t>
            </a:r>
          </a:p>
        </p:txBody>
      </p:sp>
      <p:pic>
        <p:nvPicPr>
          <p:cNvPr id="22534" name="Picture 4" descr="Description: thumbprin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3438065">
            <a:off x="4879181" y="2407767"/>
            <a:ext cx="1824038" cy="2111375"/>
          </a:xfrm>
          <a:prstGeom prst="rect">
            <a:avLst/>
          </a:prstGeom>
          <a:noFill/>
          <a:ln w="9525">
            <a:noFill/>
            <a:miter lim="800000"/>
            <a:headEnd/>
            <a:tailEnd/>
          </a:ln>
        </p:spPr>
      </p:pic>
      <p:sp>
        <p:nvSpPr>
          <p:cNvPr id="7" name="Rectangle 3"/>
          <p:cNvSpPr>
            <a:spLocks noChangeArrowheads="1"/>
          </p:cNvSpPr>
          <p:nvPr/>
        </p:nvSpPr>
        <p:spPr bwMode="auto">
          <a:xfrm>
            <a:off x="1666876" y="4613910"/>
            <a:ext cx="8734425" cy="1328023"/>
          </a:xfrm>
          <a:prstGeom prst="roundRect">
            <a:avLst/>
          </a:prstGeom>
          <a:noFill/>
          <a:ln w="9525">
            <a:solidFill>
              <a:schemeClr val="bg1">
                <a:lumMod val="75000"/>
              </a:schemeClr>
            </a:solidFill>
            <a:miter lim="800000"/>
            <a:headEnd/>
            <a:tailEnd/>
          </a:ln>
          <a:effectLst/>
        </p:spPr>
        <p:txBody>
          <a:bodyPr wrap="square" anchor="ctr">
            <a:spAutoFit/>
          </a:bodyPr>
          <a:lstStyle/>
          <a:p>
            <a:pPr>
              <a:lnSpc>
                <a:spcPct val="150000"/>
              </a:lnSpc>
              <a:defRPr/>
            </a:pPr>
            <a:r>
              <a:rPr lang="en-GB" sz="1200" dirty="0">
                <a:latin typeface="Arial" charset="0"/>
              </a:rPr>
              <a:t>For further information please connect with:</a:t>
            </a:r>
          </a:p>
          <a:p>
            <a:pPr>
              <a:lnSpc>
                <a:spcPct val="150000"/>
              </a:lnSpc>
              <a:defRPr/>
            </a:pPr>
            <a:endParaRPr lang="en-GB" sz="1200" dirty="0">
              <a:latin typeface="Arial" charset="0"/>
            </a:endParaRPr>
          </a:p>
          <a:p>
            <a:pPr>
              <a:lnSpc>
                <a:spcPct val="150000"/>
              </a:lnSpc>
              <a:defRPr/>
            </a:pPr>
            <a:endParaRPr lang="en-GB" sz="1200" dirty="0">
              <a:latin typeface="Arial" charset="0"/>
            </a:endParaRPr>
          </a:p>
          <a:p>
            <a:pPr>
              <a:lnSpc>
                <a:spcPct val="150000"/>
              </a:lnSpc>
              <a:defRPr/>
            </a:pPr>
            <a:endParaRPr lang="en-GB" sz="1200" dirty="0">
              <a:latin typeface="Arial" charset="0"/>
            </a:endParaRPr>
          </a:p>
        </p:txBody>
      </p:sp>
      <p:sp>
        <p:nvSpPr>
          <p:cNvPr id="8" name="TextBox 4"/>
          <p:cNvSpPr txBox="1">
            <a:spLocks noChangeArrowheads="1"/>
          </p:cNvSpPr>
          <p:nvPr/>
        </p:nvSpPr>
        <p:spPr bwMode="auto">
          <a:xfrm>
            <a:off x="1738312" y="5072064"/>
            <a:ext cx="6034088" cy="646331"/>
          </a:xfrm>
          <a:prstGeom prst="rect">
            <a:avLst/>
          </a:prstGeom>
          <a:noFill/>
          <a:ln w="9525">
            <a:noFill/>
            <a:miter lim="800000"/>
            <a:headEnd/>
            <a:tailEnd/>
          </a:ln>
        </p:spPr>
        <p:txBody>
          <a:bodyPr wrap="square">
            <a:spAutoFit/>
          </a:bodyPr>
          <a:lstStyle/>
          <a:p>
            <a:r>
              <a:rPr lang="en-GB" sz="1200" b="1" dirty="0">
                <a:solidFill>
                  <a:schemeClr val="accent1"/>
                </a:solidFill>
              </a:rPr>
              <a:t>Contact            </a:t>
            </a:r>
            <a:r>
              <a:rPr lang="en-GB" sz="1200" b="1" dirty="0" smtClean="0">
                <a:solidFill>
                  <a:schemeClr val="accent1"/>
                </a:solidFill>
              </a:rPr>
              <a:t>Wade Calvert</a:t>
            </a:r>
            <a:endParaRPr lang="en-GB" sz="1200" b="1" dirty="0">
              <a:solidFill>
                <a:schemeClr val="accent1"/>
              </a:solidFill>
            </a:endParaRPr>
          </a:p>
          <a:p>
            <a:r>
              <a:rPr lang="en-GB" sz="1200" b="1" dirty="0">
                <a:solidFill>
                  <a:schemeClr val="accent1"/>
                </a:solidFill>
              </a:rPr>
              <a:t>Email             	</a:t>
            </a:r>
            <a:r>
              <a:rPr lang="en-GB" sz="1200" b="1" dirty="0" smtClean="0">
                <a:solidFill>
                  <a:schemeClr val="accent1"/>
                </a:solidFill>
              </a:rPr>
              <a:t>wade@maynardleigh.in </a:t>
            </a:r>
            <a:endParaRPr lang="en-GB" sz="1200" b="1" dirty="0">
              <a:solidFill>
                <a:schemeClr val="accent1"/>
              </a:solidFill>
            </a:endParaRPr>
          </a:p>
          <a:p>
            <a:r>
              <a:rPr lang="en-GB" sz="1200" b="1" dirty="0" smtClean="0">
                <a:solidFill>
                  <a:schemeClr val="accent1"/>
                </a:solidFill>
              </a:rPr>
              <a:t>Telephone    </a:t>
            </a:r>
            <a:r>
              <a:rPr lang="en-GB" sz="1200" b="1" dirty="0">
                <a:solidFill>
                  <a:schemeClr val="accent1"/>
                </a:solidFill>
              </a:rPr>
              <a:t>	+91 </a:t>
            </a:r>
            <a:r>
              <a:rPr lang="en-GB" sz="1200" b="1" dirty="0" smtClean="0">
                <a:solidFill>
                  <a:schemeClr val="accent1"/>
                </a:solidFill>
              </a:rPr>
              <a:t>8404883592</a:t>
            </a:r>
            <a:endParaRPr lang="en-US" sz="1200" dirty="0">
              <a:solidFill>
                <a:schemeClr val="accent1"/>
              </a:solidFill>
            </a:endParaRPr>
          </a:p>
        </p:txBody>
      </p:sp>
      <p:sp>
        <p:nvSpPr>
          <p:cNvPr id="3" name="Slide Number Placeholder 2"/>
          <p:cNvSpPr>
            <a:spLocks noGrp="1"/>
          </p:cNvSpPr>
          <p:nvPr>
            <p:ph type="sldNum" sz="quarter" idx="12"/>
          </p:nvPr>
        </p:nvSpPr>
        <p:spPr/>
        <p:txBody>
          <a:bodyPr/>
          <a:lstStyle/>
          <a:p>
            <a:fld id="{733BFD76-841C-4874-91F9-A27567C33DF0}" type="slidenum">
              <a:rPr lang="en-US" smtClean="0"/>
              <a:t>17</a:t>
            </a:fld>
            <a:endParaRPr lang="en-US"/>
          </a:p>
        </p:txBody>
      </p:sp>
    </p:spTree>
    <p:extLst>
      <p:ext uri="{BB962C8B-B14F-4D97-AF65-F5344CB8AC3E}">
        <p14:creationId xmlns:p14="http://schemas.microsoft.com/office/powerpoint/2010/main" val="351115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2191999" cy="521681"/>
          </a:xfrm>
          <a:prstGeom prst="rect">
            <a:avLst/>
          </a:prstGeom>
          <a:solidFill>
            <a:schemeClr val="accent1">
              <a:lumMod val="40000"/>
              <a:lumOff val="60000"/>
            </a:schemeClr>
          </a:solidFill>
        </p:spPr>
        <p:txBody>
          <a:bodyPr vert="horz" lIns="91440" tIns="45720" rIns="91440" bIns="45720" rtlCol="0" anchor="ctr">
            <a:normAutofit fontScale="97500"/>
          </a:bodyPr>
          <a:lstStyle>
            <a:defPPr>
              <a:defRPr lang="en-US"/>
            </a:defPPr>
            <a:lvl1pPr algn="ctr">
              <a:lnSpc>
                <a:spcPct val="90000"/>
              </a:lnSpc>
              <a:spcBef>
                <a:spcPct val="0"/>
              </a:spcBef>
              <a:defRPr sz="2800" b="1">
                <a:ea typeface="+mj-ea"/>
                <a:cs typeface="+mj-cs"/>
              </a:defRPr>
            </a:lvl1pPr>
          </a:lstStyle>
          <a:p>
            <a:r>
              <a:rPr lang="en-US" dirty="0"/>
              <a:t>INDEX</a:t>
            </a:r>
          </a:p>
        </p:txBody>
      </p:sp>
      <p:sp>
        <p:nvSpPr>
          <p:cNvPr id="8" name="Rounded Rectangle 7"/>
          <p:cNvSpPr/>
          <p:nvPr/>
        </p:nvSpPr>
        <p:spPr>
          <a:xfrm>
            <a:off x="2340964" y="1264358"/>
            <a:ext cx="7641236" cy="5091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Arial" panose="020B0604020202020204" pitchFamily="34" charset="0"/>
              <a:buChar char="•"/>
            </a:pPr>
            <a:r>
              <a:rPr lang="en-US" sz="2100" dirty="0">
                <a:solidFill>
                  <a:schemeClr val="tx1"/>
                </a:solidFill>
              </a:rPr>
              <a:t>Why Maynardleigh . . . . . . . . . . . . . . . . . . . . . . . . . . . . . . .3</a:t>
            </a:r>
          </a:p>
          <a:p>
            <a:pPr marL="285750" indent="-285750" algn="ctr">
              <a:buFont typeface="Arial" panose="020B0604020202020204" pitchFamily="34" charset="0"/>
              <a:buChar char="•"/>
            </a:pPr>
            <a:r>
              <a:rPr lang="en-US" sz="2100" dirty="0" smtClean="0">
                <a:solidFill>
                  <a:schemeClr val="tx1"/>
                </a:solidFill>
              </a:rPr>
              <a:t>Your Need As we Understand. . . . . . . . . . . . . . . . . . . . . . </a:t>
            </a:r>
            <a:r>
              <a:rPr lang="en-US" sz="2100" dirty="0">
                <a:solidFill>
                  <a:schemeClr val="tx1"/>
                </a:solidFill>
              </a:rPr>
              <a:t>4</a:t>
            </a:r>
          </a:p>
          <a:p>
            <a:pPr marL="285750" indent="-285750" algn="ctr">
              <a:buFont typeface="Arial" panose="020B0604020202020204" pitchFamily="34" charset="0"/>
              <a:buChar char="•"/>
            </a:pPr>
            <a:r>
              <a:rPr lang="en-US" sz="2100" dirty="0">
                <a:solidFill>
                  <a:schemeClr val="tx1"/>
                </a:solidFill>
              </a:rPr>
              <a:t>Our Approach . . . . . . . . . . . . . . . . . . . . . . . . . . . . . . . . . . </a:t>
            </a:r>
            <a:r>
              <a:rPr lang="en-US" sz="2100" dirty="0" smtClean="0">
                <a:solidFill>
                  <a:schemeClr val="tx1"/>
                </a:solidFill>
              </a:rPr>
              <a:t>.5</a:t>
            </a:r>
            <a:endParaRPr lang="en-US" sz="2100" dirty="0">
              <a:solidFill>
                <a:schemeClr val="tx1"/>
              </a:solidFill>
            </a:endParaRPr>
          </a:p>
          <a:p>
            <a:pPr marL="285750" indent="-285750" algn="ctr">
              <a:buFont typeface="Arial" panose="020B0604020202020204" pitchFamily="34" charset="0"/>
              <a:buChar char="•"/>
            </a:pPr>
            <a:r>
              <a:rPr lang="en-US" sz="2100" dirty="0">
                <a:solidFill>
                  <a:schemeClr val="tx1"/>
                </a:solidFill>
              </a:rPr>
              <a:t>Diagnosis. . . . . . . . . . . . . . . . . . . . . . . . . . . . . . . . . . . . . </a:t>
            </a:r>
            <a:r>
              <a:rPr lang="en-US" sz="2100" dirty="0" smtClean="0">
                <a:solidFill>
                  <a:schemeClr val="tx1"/>
                </a:solidFill>
              </a:rPr>
              <a:t>. . 6</a:t>
            </a:r>
            <a:endParaRPr lang="en-US" sz="2100" dirty="0">
              <a:solidFill>
                <a:schemeClr val="tx1"/>
              </a:solidFill>
            </a:endParaRPr>
          </a:p>
          <a:p>
            <a:pPr marL="285750" indent="-285750" algn="ctr">
              <a:buFont typeface="Arial" panose="020B0604020202020204" pitchFamily="34" charset="0"/>
              <a:buChar char="•"/>
            </a:pPr>
            <a:r>
              <a:rPr lang="en-US" sz="2100" dirty="0">
                <a:solidFill>
                  <a:schemeClr val="tx1"/>
                </a:solidFill>
              </a:rPr>
              <a:t>Design . . . . . . . . . . . . . . . . . . . . . . . . . . . . . . . . . . . . . . . . </a:t>
            </a:r>
            <a:r>
              <a:rPr lang="en-US" sz="2100" dirty="0" smtClean="0">
                <a:solidFill>
                  <a:schemeClr val="tx1"/>
                </a:solidFill>
              </a:rPr>
              <a:t>.7</a:t>
            </a:r>
            <a:endParaRPr lang="en-US" sz="2100" dirty="0">
              <a:solidFill>
                <a:schemeClr val="tx1"/>
              </a:solidFill>
            </a:endParaRPr>
          </a:p>
          <a:p>
            <a:pPr marL="285750" indent="-285750" algn="ctr">
              <a:buFont typeface="Arial" panose="020B0604020202020204" pitchFamily="34" charset="0"/>
              <a:buChar char="•"/>
            </a:pPr>
            <a:r>
              <a:rPr lang="en-US" sz="2100" dirty="0">
                <a:solidFill>
                  <a:schemeClr val="tx1"/>
                </a:solidFill>
              </a:rPr>
              <a:t>Sample workshop objectives . . . . . . . . . . . . . . . . . . . . . . </a:t>
            </a:r>
            <a:r>
              <a:rPr lang="en-US" sz="2100" dirty="0" smtClean="0">
                <a:solidFill>
                  <a:schemeClr val="tx1"/>
                </a:solidFill>
              </a:rPr>
              <a:t>8</a:t>
            </a:r>
            <a:endParaRPr lang="en-US" sz="2100" dirty="0">
              <a:solidFill>
                <a:schemeClr val="tx1"/>
              </a:solidFill>
            </a:endParaRPr>
          </a:p>
          <a:p>
            <a:pPr marL="285750" indent="-285750" algn="ctr">
              <a:buFont typeface="Arial" panose="020B0604020202020204" pitchFamily="34" charset="0"/>
              <a:buChar char="•"/>
            </a:pPr>
            <a:r>
              <a:rPr lang="en-US" sz="2100" dirty="0">
                <a:solidFill>
                  <a:schemeClr val="tx1"/>
                </a:solidFill>
              </a:rPr>
              <a:t> Workshop Design. . . . . . . . . . . . . . . . . . . . . . . . . . . . </a:t>
            </a:r>
            <a:r>
              <a:rPr lang="en-US" sz="2100" dirty="0" smtClean="0">
                <a:solidFill>
                  <a:schemeClr val="tx1"/>
                </a:solidFill>
              </a:rPr>
              <a:t>.9-10</a:t>
            </a:r>
            <a:endParaRPr lang="en-US" sz="2100" dirty="0">
              <a:solidFill>
                <a:schemeClr val="tx1"/>
              </a:solidFill>
            </a:endParaRPr>
          </a:p>
          <a:p>
            <a:pPr marL="285750" indent="-285750" algn="ctr">
              <a:buFont typeface="Arial" panose="020B0604020202020204" pitchFamily="34" charset="0"/>
              <a:buChar char="•"/>
            </a:pPr>
            <a:r>
              <a:rPr lang="en-US" sz="2100" dirty="0" smtClean="0">
                <a:solidFill>
                  <a:schemeClr val="tx1"/>
                </a:solidFill>
              </a:rPr>
              <a:t>Discovery </a:t>
            </a:r>
            <a:r>
              <a:rPr lang="en-US" sz="2100" dirty="0" smtClean="0">
                <a:solidFill>
                  <a:schemeClr val="tx1"/>
                </a:solidFill>
              </a:rPr>
              <a:t>. . . . . . . . . . . . . . . . . . . . . . . . . . . . . . . . . . . . .  </a:t>
            </a:r>
            <a:r>
              <a:rPr lang="en-US" sz="2100" dirty="0" smtClean="0">
                <a:solidFill>
                  <a:schemeClr val="tx1"/>
                </a:solidFill>
              </a:rPr>
              <a:t>11</a:t>
            </a:r>
            <a:endParaRPr lang="en-US" sz="2100" dirty="0" smtClean="0">
              <a:solidFill>
                <a:schemeClr val="tx1"/>
              </a:solidFill>
            </a:endParaRPr>
          </a:p>
          <a:p>
            <a:pPr marL="285750" indent="-285750" algn="ctr">
              <a:buFont typeface="Arial" panose="020B0604020202020204" pitchFamily="34" charset="0"/>
              <a:buChar char="•"/>
            </a:pPr>
            <a:r>
              <a:rPr lang="en-US" sz="2100" dirty="0">
                <a:solidFill>
                  <a:schemeClr val="tx1"/>
                </a:solidFill>
              </a:rPr>
              <a:t>Room Layout . . . . . . . . . . . . . . . . . . . . . . . . . . . . . . . . . . .</a:t>
            </a:r>
            <a:r>
              <a:rPr lang="en-US" sz="2100" dirty="0" smtClean="0">
                <a:solidFill>
                  <a:schemeClr val="tx1"/>
                </a:solidFill>
              </a:rPr>
              <a:t>12</a:t>
            </a:r>
            <a:endParaRPr lang="en-US" sz="2100" dirty="0" smtClean="0">
              <a:solidFill>
                <a:schemeClr val="tx1"/>
              </a:solidFill>
            </a:endParaRPr>
          </a:p>
          <a:p>
            <a:pPr marL="285750" indent="-285750" algn="ctr">
              <a:buFont typeface="Arial" panose="020B0604020202020204" pitchFamily="34" charset="0"/>
              <a:buChar char="•"/>
            </a:pPr>
            <a:r>
              <a:rPr lang="en-US" sz="2100" dirty="0">
                <a:solidFill>
                  <a:schemeClr val="tx1"/>
                </a:solidFill>
              </a:rPr>
              <a:t>Things required . . . . . . . . . . . . . . . . . . . . . . . . . . . . . . . . .</a:t>
            </a:r>
            <a:r>
              <a:rPr lang="en-US" sz="2100" dirty="0" smtClean="0">
                <a:solidFill>
                  <a:schemeClr val="tx1"/>
                </a:solidFill>
              </a:rPr>
              <a:t>13</a:t>
            </a:r>
            <a:endParaRPr lang="en-US" sz="2100" dirty="0" smtClean="0">
              <a:solidFill>
                <a:schemeClr val="tx1"/>
              </a:solidFill>
            </a:endParaRPr>
          </a:p>
          <a:p>
            <a:pPr marL="285750" indent="-285750" algn="ctr">
              <a:buFont typeface="Arial" panose="020B0604020202020204" pitchFamily="34" charset="0"/>
              <a:buChar char="•"/>
            </a:pPr>
            <a:r>
              <a:rPr lang="en-US" sz="2100" dirty="0" smtClean="0">
                <a:solidFill>
                  <a:schemeClr val="tx1"/>
                </a:solidFill>
              </a:rPr>
              <a:t>Your  </a:t>
            </a:r>
            <a:r>
              <a:rPr lang="en-US" sz="2100" dirty="0">
                <a:solidFill>
                  <a:schemeClr val="tx1"/>
                </a:solidFill>
              </a:rPr>
              <a:t>Investment. . . .  . . . . . . . . . . . . . . . . . . . . . . . . .</a:t>
            </a:r>
            <a:r>
              <a:rPr lang="en-US" sz="2100" dirty="0" smtClean="0">
                <a:solidFill>
                  <a:schemeClr val="tx1"/>
                </a:solidFill>
              </a:rPr>
              <a:t>14,15</a:t>
            </a:r>
            <a:endParaRPr lang="en-US" sz="2100" dirty="0">
              <a:solidFill>
                <a:schemeClr val="tx1"/>
              </a:solidFill>
            </a:endParaRPr>
          </a:p>
          <a:p>
            <a:pPr marL="285750" indent="-285750" algn="ctr">
              <a:buFont typeface="Arial" panose="020B0604020202020204" pitchFamily="34" charset="0"/>
              <a:buChar char="•"/>
            </a:pPr>
            <a:r>
              <a:rPr lang="en-US" sz="2100" dirty="0" smtClean="0">
                <a:solidFill>
                  <a:schemeClr val="tx1"/>
                </a:solidFill>
              </a:rPr>
              <a:t>Next </a:t>
            </a:r>
            <a:r>
              <a:rPr lang="en-US" sz="2100" dirty="0">
                <a:solidFill>
                  <a:schemeClr val="tx1"/>
                </a:solidFill>
              </a:rPr>
              <a:t>Steps . . . . . . . . . . . . . . . . . . . . . . . . . . . . . . . . . . . . </a:t>
            </a:r>
            <a:r>
              <a:rPr lang="en-US" sz="2100" dirty="0" smtClean="0">
                <a:solidFill>
                  <a:schemeClr val="tx1"/>
                </a:solidFill>
              </a:rPr>
              <a:t>.</a:t>
            </a:r>
            <a:r>
              <a:rPr lang="en-US" sz="2100" dirty="0" smtClean="0">
                <a:solidFill>
                  <a:schemeClr val="tx1"/>
                </a:solidFill>
              </a:rPr>
              <a:t>16</a:t>
            </a:r>
            <a:endParaRPr lang="en-US" sz="2100" dirty="0">
              <a:solidFill>
                <a:schemeClr val="tx1"/>
              </a:solidFill>
            </a:endParaRPr>
          </a:p>
        </p:txBody>
      </p:sp>
      <p:pic>
        <p:nvPicPr>
          <p:cNvPr id="3" name="Graphic 2" descr="Clapper board"/>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629443" y="540001"/>
            <a:ext cx="1448714" cy="1448714"/>
          </a:xfrm>
          <a:prstGeom prst="rect">
            <a:avLst/>
          </a:prstGeom>
        </p:spPr>
      </p:pic>
      <p:sp>
        <p:nvSpPr>
          <p:cNvPr id="4" name="Slide Number Placeholder 3"/>
          <p:cNvSpPr>
            <a:spLocks noGrp="1"/>
          </p:cNvSpPr>
          <p:nvPr>
            <p:ph type="sldNum" sz="quarter" idx="12"/>
          </p:nvPr>
        </p:nvSpPr>
        <p:spPr/>
        <p:txBody>
          <a:bodyPr/>
          <a:lstStyle/>
          <a:p>
            <a:fld id="{733BFD76-841C-4874-91F9-A27567C33DF0}" type="slidenum">
              <a:rPr lang="en-US" smtClean="0"/>
              <a:t>2</a:t>
            </a:fld>
            <a:endParaRPr lang="en-US"/>
          </a:p>
        </p:txBody>
      </p:sp>
    </p:spTree>
    <p:extLst>
      <p:ext uri="{BB962C8B-B14F-4D97-AF65-F5344CB8AC3E}">
        <p14:creationId xmlns:p14="http://schemas.microsoft.com/office/powerpoint/2010/main" val="1628670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53796"/>
          </a:xfrm>
          <a:prstGeom prst="roundRect">
            <a:avLst/>
          </a:prstGeom>
          <a:solidFill>
            <a:schemeClr val="accent1">
              <a:lumMod val="40000"/>
              <a:lumOff val="60000"/>
            </a:schemeClr>
          </a:solidFill>
        </p:spPr>
        <p:txBody>
          <a:bodyPr vert="horz" lIns="91440" tIns="45720" rIns="91440" bIns="45720" rtlCol="0" anchor="ctr">
            <a:normAutofit fontScale="97500"/>
          </a:bodyPr>
          <a:lstStyle>
            <a:defPPr>
              <a:defRPr lang="en-US"/>
            </a:defPPr>
            <a:lvl1pPr algn="ctr">
              <a:lnSpc>
                <a:spcPct val="90000"/>
              </a:lnSpc>
              <a:spcBef>
                <a:spcPct val="0"/>
              </a:spcBef>
              <a:defRPr sz="2800" b="1">
                <a:ea typeface="+mj-ea"/>
                <a:cs typeface="+mj-cs"/>
              </a:defRPr>
            </a:lvl1pPr>
          </a:lstStyle>
          <a:p>
            <a:r>
              <a:rPr lang="en-IN" dirty="0"/>
              <a:t>Why </a:t>
            </a:r>
            <a:r>
              <a:rPr lang="en-IN" dirty="0" smtClean="0"/>
              <a:t>Maynard Leigh</a:t>
            </a:r>
            <a:r>
              <a:rPr lang="en-IN" dirty="0"/>
              <a:t>?</a:t>
            </a:r>
          </a:p>
        </p:txBody>
      </p:sp>
      <p:pic>
        <p:nvPicPr>
          <p:cNvPr id="17" name="Picture 16"/>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83" t="11888" r="12554" b="9916"/>
          <a:stretch/>
        </p:blipFill>
        <p:spPr>
          <a:xfrm>
            <a:off x="9264315" y="955974"/>
            <a:ext cx="2898561" cy="2988055"/>
          </a:xfrm>
          <a:prstGeom prst="rect">
            <a:avLst/>
          </a:prstGeom>
        </p:spPr>
      </p:pic>
      <p:pic>
        <p:nvPicPr>
          <p:cNvPr id="16" name="Picture 1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83" t="11888" r="12554" b="9916"/>
          <a:stretch/>
        </p:blipFill>
        <p:spPr>
          <a:xfrm>
            <a:off x="5057779" y="1077276"/>
            <a:ext cx="2969103" cy="3060775"/>
          </a:xfrm>
          <a:prstGeom prst="rect">
            <a:avLst/>
          </a:prstGeom>
        </p:spPr>
      </p:pic>
      <p:sp>
        <p:nvSpPr>
          <p:cNvPr id="3" name="TextBox 2"/>
          <p:cNvSpPr txBox="1"/>
          <p:nvPr/>
        </p:nvSpPr>
        <p:spPr>
          <a:xfrm>
            <a:off x="5240100" y="1554410"/>
            <a:ext cx="2604460" cy="1938992"/>
          </a:xfrm>
          <a:prstGeom prst="rect">
            <a:avLst/>
          </a:prstGeom>
          <a:noFill/>
        </p:spPr>
        <p:txBody>
          <a:bodyPr wrap="square" rtlCol="0">
            <a:spAutoFit/>
          </a:bodyPr>
          <a:lstStyle/>
          <a:p>
            <a:r>
              <a:rPr lang="en-US" sz="2000" b="1" dirty="0">
                <a:solidFill>
                  <a:schemeClr val="tx2"/>
                </a:solidFill>
              </a:rPr>
              <a:t>Over </a:t>
            </a:r>
            <a:r>
              <a:rPr lang="en-US" sz="2000" b="1" dirty="0" smtClean="0">
                <a:solidFill>
                  <a:schemeClr val="tx2"/>
                </a:solidFill>
              </a:rPr>
              <a:t>29 </a:t>
            </a:r>
            <a:r>
              <a:rPr lang="en-US" sz="2000" b="1" dirty="0">
                <a:solidFill>
                  <a:schemeClr val="tx2"/>
                </a:solidFill>
              </a:rPr>
              <a:t>years of experience of delivering work across the globe out of our offices in UK, India and US.</a:t>
            </a:r>
          </a:p>
        </p:txBody>
      </p:sp>
      <p:sp>
        <p:nvSpPr>
          <p:cNvPr id="13" name="TextBox 12"/>
          <p:cNvSpPr txBox="1"/>
          <p:nvPr/>
        </p:nvSpPr>
        <p:spPr>
          <a:xfrm>
            <a:off x="9357509" y="1326616"/>
            <a:ext cx="2689724" cy="2246769"/>
          </a:xfrm>
          <a:prstGeom prst="rect">
            <a:avLst/>
          </a:prstGeom>
          <a:noFill/>
        </p:spPr>
        <p:txBody>
          <a:bodyPr wrap="square" rtlCol="0">
            <a:spAutoFit/>
          </a:bodyPr>
          <a:lstStyle/>
          <a:p>
            <a:pPr algn="ctr"/>
            <a:r>
              <a:rPr lang="en-US" sz="2000" b="1" dirty="0">
                <a:solidFill>
                  <a:schemeClr val="tx2"/>
                </a:solidFill>
              </a:rPr>
              <a:t>We understand that each team, company, industry has it’s unique needs. We follow an exhaustive 4-D process to customize interventions.</a:t>
            </a:r>
          </a:p>
        </p:txBody>
      </p:sp>
      <p:pic>
        <p:nvPicPr>
          <p:cNvPr id="18" name="Picture 1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83" t="11888" r="12554" b="9916"/>
          <a:stretch/>
        </p:blipFill>
        <p:spPr>
          <a:xfrm>
            <a:off x="7182604" y="4038031"/>
            <a:ext cx="2855991" cy="2944171"/>
          </a:xfrm>
          <a:prstGeom prst="rect">
            <a:avLst/>
          </a:prstGeom>
        </p:spPr>
      </p:pic>
      <p:sp>
        <p:nvSpPr>
          <p:cNvPr id="15" name="TextBox 14"/>
          <p:cNvSpPr txBox="1"/>
          <p:nvPr/>
        </p:nvSpPr>
        <p:spPr>
          <a:xfrm>
            <a:off x="7502538" y="4436742"/>
            <a:ext cx="2229350" cy="2246769"/>
          </a:xfrm>
          <a:prstGeom prst="rect">
            <a:avLst/>
          </a:prstGeom>
          <a:noFill/>
        </p:spPr>
        <p:txBody>
          <a:bodyPr wrap="square" rtlCol="0">
            <a:spAutoFit/>
          </a:bodyPr>
          <a:lstStyle/>
          <a:p>
            <a:pPr algn="ctr"/>
            <a:r>
              <a:rPr lang="en-US" sz="2000" b="1" dirty="0">
                <a:solidFill>
                  <a:schemeClr val="tx2"/>
                </a:solidFill>
              </a:rPr>
              <a:t>Have worked with leaders at GSK, </a:t>
            </a:r>
            <a:r>
              <a:rPr lang="en-US" sz="2000" b="1" dirty="0" err="1">
                <a:solidFill>
                  <a:schemeClr val="tx2"/>
                </a:solidFill>
              </a:rPr>
              <a:t>Fortishealthcare</a:t>
            </a:r>
            <a:r>
              <a:rPr lang="en-US" sz="2000" b="1" dirty="0">
                <a:solidFill>
                  <a:schemeClr val="tx2"/>
                </a:solidFill>
              </a:rPr>
              <a:t>, </a:t>
            </a:r>
            <a:r>
              <a:rPr lang="en-US" sz="2000" b="1" dirty="0" err="1">
                <a:solidFill>
                  <a:schemeClr val="tx2"/>
                </a:solidFill>
              </a:rPr>
              <a:t>Maxhealthcare</a:t>
            </a:r>
            <a:r>
              <a:rPr lang="en-US" sz="2000" b="1" dirty="0">
                <a:solidFill>
                  <a:schemeClr val="tx2"/>
                </a:solidFill>
              </a:rPr>
              <a:t>, Coca Cola, American Express, RBS, HSBC etc.</a:t>
            </a:r>
          </a:p>
        </p:txBody>
      </p:sp>
      <p:pic>
        <p:nvPicPr>
          <p:cNvPr id="19" name="Picture 1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83" t="11888" r="12554" b="9916"/>
          <a:stretch/>
        </p:blipFill>
        <p:spPr>
          <a:xfrm>
            <a:off x="3046066" y="3972170"/>
            <a:ext cx="3019405" cy="2931811"/>
          </a:xfrm>
          <a:prstGeom prst="rect">
            <a:avLst/>
          </a:prstGeom>
        </p:spPr>
      </p:pic>
      <p:sp>
        <p:nvSpPr>
          <p:cNvPr id="20" name="TextBox 19"/>
          <p:cNvSpPr txBox="1"/>
          <p:nvPr/>
        </p:nvSpPr>
        <p:spPr>
          <a:xfrm>
            <a:off x="3159906" y="4413643"/>
            <a:ext cx="2654275" cy="1938992"/>
          </a:xfrm>
          <a:prstGeom prst="rect">
            <a:avLst/>
          </a:prstGeom>
          <a:noFill/>
        </p:spPr>
        <p:txBody>
          <a:bodyPr wrap="square" rtlCol="0">
            <a:spAutoFit/>
          </a:bodyPr>
          <a:lstStyle/>
          <a:p>
            <a:pPr algn="ctr"/>
            <a:r>
              <a:rPr lang="en-US" sz="2000" b="1" dirty="0">
                <a:solidFill>
                  <a:schemeClr val="tx2"/>
                </a:solidFill>
              </a:rPr>
              <a:t>With years of research, have their own philosophies published with leading publishing houses like Financial times, Pearson, DK </a:t>
            </a:r>
            <a:r>
              <a:rPr lang="en-US" sz="2000" b="1" dirty="0" err="1">
                <a:solidFill>
                  <a:schemeClr val="tx2"/>
                </a:solidFill>
              </a:rPr>
              <a:t>etc</a:t>
            </a:r>
            <a:endParaRPr lang="en-US" sz="2000" b="1" dirty="0">
              <a:solidFill>
                <a:schemeClr val="tx2"/>
              </a:solidFill>
            </a:endParaRPr>
          </a:p>
        </p:txBody>
      </p:sp>
      <p:pic>
        <p:nvPicPr>
          <p:cNvPr id="21" name="Picture 2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783" t="11888" r="12554" b="9916"/>
          <a:stretch/>
        </p:blipFill>
        <p:spPr>
          <a:xfrm>
            <a:off x="1233184" y="1186538"/>
            <a:ext cx="3017057" cy="3110209"/>
          </a:xfrm>
          <a:prstGeom prst="rect">
            <a:avLst/>
          </a:prstGeom>
        </p:spPr>
      </p:pic>
      <p:sp>
        <p:nvSpPr>
          <p:cNvPr id="22" name="TextBox 21"/>
          <p:cNvSpPr txBox="1"/>
          <p:nvPr/>
        </p:nvSpPr>
        <p:spPr>
          <a:xfrm>
            <a:off x="1563175" y="1947696"/>
            <a:ext cx="2464547" cy="1631216"/>
          </a:xfrm>
          <a:prstGeom prst="rect">
            <a:avLst/>
          </a:prstGeom>
          <a:noFill/>
        </p:spPr>
        <p:txBody>
          <a:bodyPr wrap="square" rtlCol="0">
            <a:spAutoFit/>
          </a:bodyPr>
          <a:lstStyle/>
          <a:p>
            <a:pPr algn="ctr"/>
            <a:r>
              <a:rPr lang="en-US" sz="2000" b="1" dirty="0">
                <a:solidFill>
                  <a:schemeClr val="tx2"/>
                </a:solidFill>
              </a:rPr>
              <a:t>Methodology uses Theatre, Psychology &amp; L &amp; D tools to create experiential learning</a:t>
            </a:r>
          </a:p>
        </p:txBody>
      </p:sp>
      <p:sp>
        <p:nvSpPr>
          <p:cNvPr id="2" name="Slide Number Placeholder 1"/>
          <p:cNvSpPr>
            <a:spLocks noGrp="1"/>
          </p:cNvSpPr>
          <p:nvPr>
            <p:ph type="sldNum" sz="quarter" idx="12"/>
          </p:nvPr>
        </p:nvSpPr>
        <p:spPr/>
        <p:txBody>
          <a:bodyPr/>
          <a:lstStyle/>
          <a:p>
            <a:fld id="{733BFD76-841C-4874-91F9-A27567C33DF0}" type="slidenum">
              <a:rPr lang="en-US" smtClean="0"/>
              <a:t>3</a:t>
            </a:fld>
            <a:endParaRPr lang="en-US"/>
          </a:p>
        </p:txBody>
      </p:sp>
    </p:spTree>
    <p:extLst>
      <p:ext uri="{BB962C8B-B14F-4D97-AF65-F5344CB8AC3E}">
        <p14:creationId xmlns:p14="http://schemas.microsoft.com/office/powerpoint/2010/main" val="260066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480131"/>
          </a:xfrm>
          <a:prstGeom prst="rect">
            <a:avLst/>
          </a:prstGeom>
          <a:solidFill>
            <a:schemeClr val="accent1">
              <a:lumMod val="40000"/>
              <a:lumOff val="60000"/>
            </a:schemeClr>
          </a:solidFill>
        </p:spPr>
        <p:txBody>
          <a:bodyPr vert="horz" lIns="91440" tIns="45720" rIns="91440" bIns="45720" rtlCol="0" anchor="ctr">
            <a:normAutofit fontScale="97500"/>
          </a:bodyPr>
          <a:lstStyle/>
          <a:p>
            <a:pPr algn="ctr">
              <a:lnSpc>
                <a:spcPct val="90000"/>
              </a:lnSpc>
              <a:spcBef>
                <a:spcPct val="0"/>
              </a:spcBef>
            </a:pPr>
            <a:r>
              <a:rPr lang="en-GB" sz="2800" b="1" dirty="0">
                <a:ea typeface="+mj-ea"/>
                <a:cs typeface="+mj-cs"/>
              </a:rPr>
              <a:t>Your need as we understand</a:t>
            </a:r>
            <a:endParaRPr lang="en-US" sz="2800" b="1" dirty="0">
              <a:ea typeface="+mj-ea"/>
              <a:cs typeface="+mj-cs"/>
            </a:endParaRPr>
          </a:p>
        </p:txBody>
      </p:sp>
      <p:sp>
        <p:nvSpPr>
          <p:cNvPr id="17" name="Rounded Rectangle 16"/>
          <p:cNvSpPr>
            <a:spLocks noChangeArrowheads="1"/>
          </p:cNvSpPr>
          <p:nvPr/>
        </p:nvSpPr>
        <p:spPr bwMode="auto">
          <a:xfrm>
            <a:off x="2313448" y="989382"/>
            <a:ext cx="9357629" cy="1055608"/>
          </a:xfrm>
          <a:prstGeom prst="roundRect">
            <a:avLst/>
          </a:prstGeom>
          <a:noFill/>
          <a:ln w="9525">
            <a:solidFill>
              <a:schemeClr val="bg1">
                <a:lumMod val="65000"/>
              </a:schemeClr>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a:latin typeface="+mn-lt"/>
                <a:ea typeface="Times New Roman" pitchFamily="18" charset="0"/>
              </a:rPr>
              <a:t>There are </a:t>
            </a:r>
            <a:r>
              <a:rPr lang="en-US" sz="1400" b="1" dirty="0" smtClean="0">
                <a:latin typeface="+mn-lt"/>
                <a:ea typeface="Times New Roman" pitchFamily="18" charset="0"/>
              </a:rPr>
              <a:t>about 10 young recruits who have recently been hired by SRF in the CTG wing. They are between the age group of 22-23 years. This is their first job and most of them are graduates with a </a:t>
            </a:r>
            <a:r>
              <a:rPr lang="en-US" sz="1400" b="1" dirty="0" err="1" smtClean="0">
                <a:latin typeface="+mn-lt"/>
                <a:ea typeface="Times New Roman" pitchFamily="18" charset="0"/>
              </a:rPr>
              <a:t>B.Tech</a:t>
            </a:r>
            <a:r>
              <a:rPr lang="en-US" sz="1400" b="1" dirty="0" smtClean="0">
                <a:latin typeface="+mn-lt"/>
                <a:ea typeface="Times New Roman" pitchFamily="18" charset="0"/>
              </a:rPr>
              <a:t> degree while two of them have an </a:t>
            </a:r>
            <a:r>
              <a:rPr lang="en-US" sz="1400" b="1" dirty="0" err="1" smtClean="0">
                <a:latin typeface="+mn-lt"/>
                <a:ea typeface="Times New Roman" pitchFamily="18" charset="0"/>
              </a:rPr>
              <a:t>M.Tech</a:t>
            </a:r>
            <a:r>
              <a:rPr lang="en-US" sz="1400" b="1" dirty="0" smtClean="0">
                <a:latin typeface="+mn-lt"/>
                <a:ea typeface="Times New Roman" pitchFamily="18" charset="0"/>
              </a:rPr>
              <a:t> degree. They are all individual performers. This group recently went through a Campus to SRF workshop which was conducted by Maynard Leigh when they were first inducted into the organization.</a:t>
            </a:r>
          </a:p>
        </p:txBody>
      </p:sp>
      <p:sp>
        <p:nvSpPr>
          <p:cNvPr id="18" name="Rectangle 17"/>
          <p:cNvSpPr/>
          <p:nvPr/>
        </p:nvSpPr>
        <p:spPr>
          <a:xfrm>
            <a:off x="967659" y="1317129"/>
            <a:ext cx="1145698" cy="400110"/>
          </a:xfrm>
          <a:prstGeom prst="rect">
            <a:avLst/>
          </a:prstGeom>
          <a:noFill/>
        </p:spPr>
        <p:txBody>
          <a:bodyPr wrap="none" lIns="91440" tIns="45720" rIns="91440" bIns="45720">
            <a:spAutoFit/>
          </a:bodyPr>
          <a:lstStyle/>
          <a:p>
            <a:pPr algn="ctr"/>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Situation</a:t>
            </a:r>
          </a:p>
        </p:txBody>
      </p:sp>
      <p:sp>
        <p:nvSpPr>
          <p:cNvPr id="25" name="Rounded Rectangle 24"/>
          <p:cNvSpPr>
            <a:spLocks noChangeArrowheads="1"/>
          </p:cNvSpPr>
          <p:nvPr/>
        </p:nvSpPr>
        <p:spPr bwMode="auto">
          <a:xfrm>
            <a:off x="2313449" y="2608182"/>
            <a:ext cx="9357629" cy="1532334"/>
          </a:xfrm>
          <a:prstGeom prst="roundRect">
            <a:avLst/>
          </a:prstGeom>
          <a:noFill/>
          <a:ln w="9525">
            <a:solidFill>
              <a:schemeClr val="bg1">
                <a:lumMod val="65000"/>
              </a:schemeClr>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smtClean="0">
                <a:latin typeface="+mn-lt"/>
                <a:ea typeface="Times New Roman" pitchFamily="18" charset="0"/>
              </a:rPr>
              <a:t>There is an opportunity to develop these individuals and align them to the competencies of SRF as on organization. The stakeholders want them to be developed on the following competencies :-</a:t>
            </a:r>
          </a:p>
          <a:p>
            <a:pPr marL="285750" lvl="0" indent="-285750">
              <a:buFont typeface="Arial" panose="020B0604020202020204" pitchFamily="34" charset="0"/>
              <a:buChar char="•"/>
            </a:pPr>
            <a:r>
              <a:rPr lang="en-US" sz="1400" b="1" dirty="0" smtClean="0">
                <a:latin typeface="+mn-lt"/>
                <a:ea typeface="Times New Roman" pitchFamily="18" charset="0"/>
              </a:rPr>
              <a:t>Team working and Collaboration</a:t>
            </a:r>
          </a:p>
          <a:p>
            <a:pPr marL="285750" lvl="0" indent="-285750">
              <a:buFont typeface="Arial" panose="020B0604020202020204" pitchFamily="34" charset="0"/>
              <a:buChar char="•"/>
            </a:pPr>
            <a:r>
              <a:rPr lang="en-US" sz="1400" b="1" dirty="0" smtClean="0">
                <a:latin typeface="+mn-lt"/>
                <a:ea typeface="Times New Roman" pitchFamily="18" charset="0"/>
              </a:rPr>
              <a:t>Ownership</a:t>
            </a:r>
          </a:p>
          <a:p>
            <a:pPr marL="285750" lvl="0" indent="-285750">
              <a:buFont typeface="Arial" panose="020B0604020202020204" pitchFamily="34" charset="0"/>
              <a:buChar char="•"/>
            </a:pPr>
            <a:r>
              <a:rPr lang="en-US" sz="1400" b="1" dirty="0" smtClean="0">
                <a:latin typeface="+mn-lt"/>
                <a:ea typeface="Times New Roman" pitchFamily="18" charset="0"/>
              </a:rPr>
              <a:t>Learnability/Learning Attitude</a:t>
            </a:r>
          </a:p>
          <a:p>
            <a:pPr marL="285750" lvl="0" indent="-285750">
              <a:buFont typeface="Arial" panose="020B0604020202020204" pitchFamily="34" charset="0"/>
              <a:buChar char="•"/>
            </a:pPr>
            <a:r>
              <a:rPr lang="en-US" sz="1400" b="1" dirty="0" smtClean="0">
                <a:latin typeface="+mn-lt"/>
                <a:ea typeface="Times New Roman" pitchFamily="18" charset="0"/>
              </a:rPr>
              <a:t>Creativity and Innovation</a:t>
            </a:r>
          </a:p>
        </p:txBody>
      </p:sp>
      <p:sp>
        <p:nvSpPr>
          <p:cNvPr id="26" name="Rectangle 25"/>
          <p:cNvSpPr/>
          <p:nvPr/>
        </p:nvSpPr>
        <p:spPr>
          <a:xfrm>
            <a:off x="457697" y="3262562"/>
            <a:ext cx="2165621" cy="400110"/>
          </a:xfrm>
          <a:prstGeom prst="rect">
            <a:avLst/>
          </a:prstGeom>
          <a:noFill/>
        </p:spPr>
        <p:txBody>
          <a:bodyPr wrap="square" lIns="91440" tIns="45720" rIns="91440" bIns="45720">
            <a:spAutoFit/>
          </a:bodyPr>
          <a:lstStyle/>
          <a:p>
            <a:pPr algn="ct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Opportunity</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27" name="Rounded Rectangle 26"/>
          <p:cNvSpPr>
            <a:spLocks noChangeArrowheads="1"/>
          </p:cNvSpPr>
          <p:nvPr/>
        </p:nvSpPr>
        <p:spPr bwMode="auto">
          <a:xfrm>
            <a:off x="2334074" y="4872178"/>
            <a:ext cx="9337003" cy="578882"/>
          </a:xfrm>
          <a:prstGeom prst="roundRect">
            <a:avLst/>
          </a:prstGeom>
          <a:noFill/>
          <a:ln w="9525">
            <a:solidFill>
              <a:schemeClr val="bg1">
                <a:lumMod val="65000"/>
              </a:schemeClr>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smtClean="0">
                <a:latin typeface="+mn-lt"/>
                <a:ea typeface="Times New Roman" pitchFamily="18" charset="0"/>
              </a:rPr>
              <a:t>SRF would like Maynard Leigh to conduct a 1 day workshop to induct these participants on the mentioned competencies and business’s key expectations from them. </a:t>
            </a:r>
            <a:endParaRPr lang="en-US" sz="1400" b="1" dirty="0">
              <a:latin typeface="+mn-lt"/>
              <a:ea typeface="Times New Roman" pitchFamily="18" charset="0"/>
            </a:endParaRPr>
          </a:p>
        </p:txBody>
      </p:sp>
      <p:sp>
        <p:nvSpPr>
          <p:cNvPr id="28" name="Rectangle 27"/>
          <p:cNvSpPr/>
          <p:nvPr/>
        </p:nvSpPr>
        <p:spPr>
          <a:xfrm>
            <a:off x="1362832" y="5007940"/>
            <a:ext cx="750525" cy="400110"/>
          </a:xfrm>
          <a:prstGeom prst="rect">
            <a:avLst/>
          </a:prstGeom>
          <a:noFill/>
        </p:spPr>
        <p:txBody>
          <a:bodyPr wrap="none" lIns="91440" tIns="45720" rIns="91440" bIns="45720">
            <a:spAutoFit/>
          </a:bodyPr>
          <a:lstStyle/>
          <a:p>
            <a:pPr algn="ctr"/>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Need</a:t>
            </a:r>
          </a:p>
        </p:txBody>
      </p:sp>
      <p:sp>
        <p:nvSpPr>
          <p:cNvPr id="2" name="Slide Number Placeholder 1"/>
          <p:cNvSpPr>
            <a:spLocks noGrp="1"/>
          </p:cNvSpPr>
          <p:nvPr>
            <p:ph type="sldNum" sz="quarter" idx="12"/>
          </p:nvPr>
        </p:nvSpPr>
        <p:spPr/>
        <p:txBody>
          <a:bodyPr/>
          <a:lstStyle/>
          <a:p>
            <a:fld id="{733BFD76-841C-4874-91F9-A27567C33DF0}" type="slidenum">
              <a:rPr lang="en-US" smtClean="0"/>
              <a:t>4</a:t>
            </a:fld>
            <a:endParaRPr lang="en-US"/>
          </a:p>
        </p:txBody>
      </p:sp>
    </p:spTree>
    <p:extLst>
      <p:ext uri="{BB962C8B-B14F-4D97-AF65-F5344CB8AC3E}">
        <p14:creationId xmlns:p14="http://schemas.microsoft.com/office/powerpoint/2010/main" val="237358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55"/>
            <a:ext cx="12192000" cy="533400"/>
          </a:xfrm>
          <a:solidFill>
            <a:schemeClr val="accent1">
              <a:lumMod val="40000"/>
              <a:lumOff val="60000"/>
            </a:schemeClr>
          </a:solidFill>
        </p:spPr>
        <p:txBody>
          <a:bodyPr vert="horz" lIns="91440" tIns="45720" rIns="91440" bIns="45720" rtlCol="0" anchor="ctr">
            <a:normAutofit fontScale="97500"/>
          </a:bodyPr>
          <a:lstStyle/>
          <a:p>
            <a:pPr algn="ctr"/>
            <a:r>
              <a:rPr lang="en-US" sz="2800" b="1" dirty="0">
                <a:latin typeface="+mn-lt"/>
              </a:rPr>
              <a:t>Our Approach</a:t>
            </a:r>
          </a:p>
        </p:txBody>
      </p:sp>
      <p:sp>
        <p:nvSpPr>
          <p:cNvPr id="7" name="Rectangle 6"/>
          <p:cNvSpPr/>
          <p:nvPr/>
        </p:nvSpPr>
        <p:spPr>
          <a:xfrm>
            <a:off x="2439129" y="5943824"/>
            <a:ext cx="8352928" cy="671979"/>
          </a:xfrm>
          <a:prstGeom prst="rect">
            <a:avLst/>
          </a:prstGeom>
        </p:spPr>
        <p:txBody>
          <a:bodyPr wrap="square">
            <a:spAutoFit/>
          </a:bodyPr>
          <a:lstStyle/>
          <a:p>
            <a:pPr>
              <a:spcAft>
                <a:spcPts val="200"/>
              </a:spcAft>
              <a:defRPr/>
            </a:pPr>
            <a:r>
              <a:rPr lang="en-GB" b="1" dirty="0">
                <a:solidFill>
                  <a:schemeClr val="tx2"/>
                </a:solidFill>
              </a:rPr>
              <a:t>Methodology</a:t>
            </a:r>
          </a:p>
          <a:p>
            <a:pPr>
              <a:spcAft>
                <a:spcPts val="200"/>
              </a:spcAft>
              <a:defRPr/>
            </a:pPr>
            <a:r>
              <a:rPr lang="en-GB" dirty="0"/>
              <a:t>We use Interactive theatrical exercises along with Psychological and L &amp; D tools</a:t>
            </a:r>
            <a:endParaRPr lang="en-GB" dirty="0">
              <a:ea typeface="Times New Roman" pitchFamily="18" charset="0"/>
              <a:cs typeface="Arial" pitchFamily="34" charset="0"/>
            </a:endParaRPr>
          </a:p>
        </p:txBody>
      </p:sp>
      <p:pic>
        <p:nvPicPr>
          <p:cNvPr id="8" name="Picture 2" descr="C:\Users\Administrator\Desktop\Maynard Leigh assignment\dddd-4ds-process-303.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0940" y="543955"/>
            <a:ext cx="5761367" cy="552074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33BFD76-841C-4874-91F9-A27567C33DF0}" type="slidenum">
              <a:rPr lang="en-US" smtClean="0"/>
              <a:t>5</a:t>
            </a:fld>
            <a:endParaRPr lang="en-US"/>
          </a:p>
        </p:txBody>
      </p:sp>
    </p:spTree>
    <p:extLst>
      <p:ext uri="{BB962C8B-B14F-4D97-AF65-F5344CB8AC3E}">
        <p14:creationId xmlns:p14="http://schemas.microsoft.com/office/powerpoint/2010/main" val="291277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3978" y="1779833"/>
            <a:ext cx="10863618" cy="5016758"/>
          </a:xfrm>
          <a:prstGeom prst="rect">
            <a:avLst/>
          </a:prstGeom>
          <a:noFill/>
        </p:spPr>
        <p:txBody>
          <a:bodyPr wrap="square">
            <a:spAutoFit/>
          </a:bodyPr>
          <a:lstStyle/>
          <a:p>
            <a:pPr algn="just">
              <a:spcBef>
                <a:spcPts val="0"/>
              </a:spcBef>
              <a:defRPr/>
            </a:pPr>
            <a:r>
              <a:rPr lang="en-US" sz="1600" dirty="0" smtClean="0">
                <a:ea typeface="Times New Roman" pitchFamily="18" charset="0"/>
              </a:rPr>
              <a:t>We </a:t>
            </a:r>
            <a:r>
              <a:rPr lang="en-US" sz="1600" dirty="0">
                <a:ea typeface="Times New Roman" pitchFamily="18" charset="0"/>
              </a:rPr>
              <a:t>would want to spend </a:t>
            </a:r>
            <a:r>
              <a:rPr lang="en-US" sz="1600" dirty="0" smtClean="0">
                <a:ea typeface="Times New Roman" pitchFamily="18" charset="0"/>
              </a:rPr>
              <a:t>half a </a:t>
            </a:r>
            <a:r>
              <a:rPr lang="en-US" sz="1600" dirty="0">
                <a:ea typeface="Times New Roman" pitchFamily="18" charset="0"/>
              </a:rPr>
              <a:t>day </a:t>
            </a:r>
            <a:r>
              <a:rPr lang="en-US" sz="1600" dirty="0" smtClean="0">
                <a:ea typeface="Times New Roman" pitchFamily="18" charset="0"/>
              </a:rPr>
              <a:t>on diagnostics with </a:t>
            </a:r>
            <a:r>
              <a:rPr lang="en-US" sz="1600" dirty="0">
                <a:ea typeface="Times New Roman" pitchFamily="18" charset="0"/>
              </a:rPr>
              <a:t>the target </a:t>
            </a:r>
            <a:r>
              <a:rPr lang="en-US" sz="1600" dirty="0" smtClean="0">
                <a:ea typeface="Times New Roman" pitchFamily="18" charset="0"/>
              </a:rPr>
              <a:t>participants and HR stakeholders.</a:t>
            </a:r>
          </a:p>
          <a:p>
            <a:pPr algn="just">
              <a:spcBef>
                <a:spcPts val="0"/>
              </a:spcBef>
              <a:defRPr/>
            </a:pPr>
            <a:endParaRPr lang="en-US" sz="1600" dirty="0">
              <a:ea typeface="Times New Roman" pitchFamily="18" charset="0"/>
            </a:endParaRPr>
          </a:p>
          <a:p>
            <a:pPr algn="just">
              <a:spcBef>
                <a:spcPts val="0"/>
              </a:spcBef>
              <a:defRPr/>
            </a:pPr>
            <a:r>
              <a:rPr lang="en-US" sz="1600" b="1" dirty="0" smtClean="0">
                <a:ea typeface="Times New Roman" pitchFamily="18" charset="0"/>
              </a:rPr>
              <a:t>Our Requirements :-</a:t>
            </a:r>
          </a:p>
          <a:p>
            <a:pPr algn="just">
              <a:spcBef>
                <a:spcPts val="0"/>
              </a:spcBef>
              <a:defRPr/>
            </a:pPr>
            <a:endParaRPr lang="en-US" sz="1600" b="1" dirty="0">
              <a:ea typeface="Times New Roman" pitchFamily="18" charset="0"/>
            </a:endParaRPr>
          </a:p>
          <a:p>
            <a:pPr algn="just">
              <a:spcBef>
                <a:spcPts val="0"/>
              </a:spcBef>
              <a:defRPr/>
            </a:pPr>
            <a:r>
              <a:rPr lang="en-US" sz="1600" dirty="0" smtClean="0">
                <a:ea typeface="Times New Roman" pitchFamily="18" charset="0"/>
              </a:rPr>
              <a:t>Half an hour telephonic conversations with :-</a:t>
            </a:r>
          </a:p>
          <a:p>
            <a:pPr marL="285750" indent="-285750" algn="just">
              <a:spcBef>
                <a:spcPts val="0"/>
              </a:spcBef>
              <a:buFont typeface="Arial" panose="020B0604020202020204" pitchFamily="34" charset="0"/>
              <a:buChar char="•"/>
              <a:defRPr/>
            </a:pPr>
            <a:r>
              <a:rPr lang="en-US" sz="1600" dirty="0" smtClean="0">
                <a:ea typeface="Times New Roman" pitchFamily="18" charset="0"/>
              </a:rPr>
              <a:t> 3 Participants </a:t>
            </a:r>
          </a:p>
          <a:p>
            <a:pPr marL="285750" indent="-285750" algn="just">
              <a:spcBef>
                <a:spcPts val="0"/>
              </a:spcBef>
              <a:buFont typeface="Arial" panose="020B0604020202020204" pitchFamily="34" charset="0"/>
              <a:buChar char="•"/>
              <a:defRPr/>
            </a:pPr>
            <a:r>
              <a:rPr lang="en-US" sz="1600" dirty="0">
                <a:ea typeface="Times New Roman" pitchFamily="18" charset="0"/>
              </a:rPr>
              <a:t> </a:t>
            </a:r>
            <a:r>
              <a:rPr lang="en-US" sz="1600" dirty="0" smtClean="0">
                <a:ea typeface="Times New Roman" pitchFamily="18" charset="0"/>
              </a:rPr>
              <a:t>1 HR Stakeholder</a:t>
            </a:r>
          </a:p>
          <a:p>
            <a:pPr marL="285750" indent="-285750" algn="just">
              <a:spcBef>
                <a:spcPts val="0"/>
              </a:spcBef>
              <a:buFont typeface="Arial" panose="020B0604020202020204" pitchFamily="34" charset="0"/>
              <a:buChar char="•"/>
              <a:defRPr/>
            </a:pPr>
            <a:r>
              <a:rPr lang="en-US" sz="1600" dirty="0" smtClean="0">
                <a:ea typeface="Times New Roman" pitchFamily="18" charset="0"/>
              </a:rPr>
              <a:t>1 Business stakeholder/ leader</a:t>
            </a:r>
          </a:p>
          <a:p>
            <a:pPr marL="285750" indent="-285750" algn="just">
              <a:spcBef>
                <a:spcPts val="0"/>
              </a:spcBef>
              <a:buFont typeface="Arial" panose="020B0604020202020204" pitchFamily="34" charset="0"/>
              <a:buChar char="•"/>
              <a:defRPr/>
            </a:pPr>
            <a:endParaRPr lang="en-US" sz="1600" dirty="0">
              <a:ea typeface="Times New Roman" pitchFamily="18" charset="0"/>
            </a:endParaRPr>
          </a:p>
          <a:p>
            <a:pPr algn="just">
              <a:spcBef>
                <a:spcPts val="0"/>
              </a:spcBef>
              <a:defRPr/>
            </a:pPr>
            <a:r>
              <a:rPr lang="en-US" sz="1600" b="1" dirty="0" smtClean="0">
                <a:ea typeface="Times New Roman" pitchFamily="18" charset="0"/>
              </a:rPr>
              <a:t>Our Curiosity :-</a:t>
            </a:r>
            <a:endParaRPr lang="en-US" sz="1600" b="1" dirty="0">
              <a:ea typeface="Times New Roman" pitchFamily="18" charset="0"/>
            </a:endParaRPr>
          </a:p>
          <a:p>
            <a:pPr marL="342900" indent="-342900" algn="just">
              <a:buFont typeface="+mj-lt"/>
              <a:buAutoNum type="arabicPeriod"/>
              <a:defRPr/>
            </a:pPr>
            <a:r>
              <a:rPr lang="en-US" sz="1600" dirty="0">
                <a:ea typeface="Times New Roman" pitchFamily="18" charset="0"/>
              </a:rPr>
              <a:t>Understanding their role, responsibilities</a:t>
            </a:r>
          </a:p>
          <a:p>
            <a:pPr marL="342900" indent="-342900" algn="just">
              <a:buFont typeface="+mj-lt"/>
              <a:buAutoNum type="arabicPeriod"/>
              <a:defRPr/>
            </a:pPr>
            <a:r>
              <a:rPr lang="en-US" sz="1600" dirty="0">
                <a:ea typeface="Times New Roman" pitchFamily="18" charset="0"/>
              </a:rPr>
              <a:t>Understanding their relationships with the team members</a:t>
            </a:r>
          </a:p>
          <a:p>
            <a:pPr marL="342900" indent="-342900" algn="just">
              <a:buFont typeface="+mj-lt"/>
              <a:buAutoNum type="arabicPeriod"/>
              <a:defRPr/>
            </a:pPr>
            <a:r>
              <a:rPr lang="en-US" sz="1600" dirty="0" smtClean="0"/>
              <a:t>Understanding </a:t>
            </a:r>
            <a:r>
              <a:rPr lang="en-US" sz="1600" dirty="0"/>
              <a:t>dependencies of different people </a:t>
            </a:r>
            <a:r>
              <a:rPr lang="en-US" sz="1600" dirty="0" smtClean="0"/>
              <a:t>within the </a:t>
            </a:r>
            <a:r>
              <a:rPr lang="en-US" sz="1600" dirty="0"/>
              <a:t>team structure</a:t>
            </a:r>
          </a:p>
          <a:p>
            <a:pPr marL="342900" indent="-342900" algn="just">
              <a:buFont typeface="+mj-lt"/>
              <a:buAutoNum type="arabicPeriod"/>
              <a:defRPr/>
            </a:pPr>
            <a:r>
              <a:rPr lang="en-US" sz="1600" dirty="0">
                <a:ea typeface="Times New Roman" pitchFamily="18" charset="0"/>
              </a:rPr>
              <a:t>What is the current state of the team vs their desired </a:t>
            </a:r>
            <a:r>
              <a:rPr lang="en-US" sz="1600" dirty="0" smtClean="0">
                <a:ea typeface="Times New Roman" pitchFamily="18" charset="0"/>
              </a:rPr>
              <a:t>state</a:t>
            </a:r>
          </a:p>
          <a:p>
            <a:pPr marL="342900" indent="-342900" algn="just">
              <a:buFont typeface="+mj-lt"/>
              <a:buAutoNum type="arabicPeriod"/>
              <a:defRPr/>
            </a:pPr>
            <a:r>
              <a:rPr lang="en-US" sz="1600" dirty="0" smtClean="0">
                <a:ea typeface="Times New Roman" pitchFamily="18" charset="0"/>
              </a:rPr>
              <a:t>Obstacles faced while knowledge and resource sharing</a:t>
            </a:r>
            <a:endParaRPr lang="en-US" sz="1600" dirty="0">
              <a:ea typeface="Times New Roman" pitchFamily="18" charset="0"/>
            </a:endParaRPr>
          </a:p>
          <a:p>
            <a:pPr marL="342900" indent="-342900" algn="just">
              <a:spcBef>
                <a:spcPts val="0"/>
              </a:spcBef>
              <a:buFont typeface="+mj-lt"/>
              <a:buAutoNum type="arabicPeriod"/>
              <a:defRPr/>
            </a:pPr>
            <a:r>
              <a:rPr lang="en-US" sz="1600" dirty="0" smtClean="0">
                <a:ea typeface="Times New Roman" pitchFamily="18" charset="0"/>
              </a:rPr>
              <a:t>Leader’s </a:t>
            </a:r>
            <a:r>
              <a:rPr lang="en-US" sz="1600" dirty="0">
                <a:ea typeface="Times New Roman" pitchFamily="18" charset="0"/>
              </a:rPr>
              <a:t>expectations from the team </a:t>
            </a:r>
            <a:r>
              <a:rPr lang="en-US" sz="1600" dirty="0" smtClean="0">
                <a:ea typeface="Times New Roman" pitchFamily="18" charset="0"/>
              </a:rPr>
              <a:t>members</a:t>
            </a:r>
          </a:p>
          <a:p>
            <a:pPr marL="342900" indent="-342900" algn="just">
              <a:buFont typeface="+mj-lt"/>
              <a:buAutoNum type="arabicPeriod"/>
              <a:defRPr/>
            </a:pPr>
            <a:r>
              <a:rPr lang="en-US" sz="1600" dirty="0" smtClean="0">
                <a:ea typeface="Times New Roman" pitchFamily="18" charset="0"/>
              </a:rPr>
              <a:t>Expectations </a:t>
            </a:r>
            <a:r>
              <a:rPr lang="en-US" sz="1600" dirty="0">
                <a:ea typeface="Times New Roman" pitchFamily="18" charset="0"/>
              </a:rPr>
              <a:t>from the leader</a:t>
            </a:r>
          </a:p>
          <a:p>
            <a:pPr marL="342900" indent="-342900" algn="just">
              <a:buFont typeface="+mj-lt"/>
              <a:buAutoNum type="arabicPeriod"/>
              <a:defRPr/>
            </a:pPr>
            <a:r>
              <a:rPr lang="en-US" sz="1600" dirty="0">
                <a:ea typeface="Times New Roman" pitchFamily="18" charset="0"/>
              </a:rPr>
              <a:t>Organizational structure of the department ( from the HR stakeholder</a:t>
            </a:r>
            <a:r>
              <a:rPr lang="en-US" sz="1600" dirty="0" smtClean="0">
                <a:ea typeface="Times New Roman" pitchFamily="18" charset="0"/>
              </a:rPr>
              <a:t>)</a:t>
            </a:r>
          </a:p>
          <a:p>
            <a:pPr marL="342900" indent="-342900" algn="just">
              <a:buFont typeface="+mj-lt"/>
              <a:buAutoNum type="arabicPeriod"/>
              <a:defRPr/>
            </a:pPr>
            <a:r>
              <a:rPr lang="en-US" sz="1600" dirty="0" smtClean="0">
                <a:ea typeface="Times New Roman" pitchFamily="18" charset="0"/>
              </a:rPr>
              <a:t>Gathering </a:t>
            </a:r>
            <a:r>
              <a:rPr lang="en-US" sz="1600" dirty="0">
                <a:ea typeface="Times New Roman" pitchFamily="18" charset="0"/>
              </a:rPr>
              <a:t>in depth examples of </a:t>
            </a:r>
            <a:r>
              <a:rPr lang="en-US" sz="1600" dirty="0" smtClean="0">
                <a:ea typeface="Times New Roman" pitchFamily="18" charset="0"/>
              </a:rPr>
              <a:t>the curiosity mentioned above</a:t>
            </a:r>
            <a:endParaRPr lang="en-US" sz="1600" dirty="0">
              <a:ea typeface="Times New Roman" pitchFamily="18" charset="0"/>
            </a:endParaRPr>
          </a:p>
          <a:p>
            <a:pPr marL="342900" indent="-342900" algn="just">
              <a:spcBef>
                <a:spcPts val="0"/>
              </a:spcBef>
              <a:buFont typeface="+mj-lt"/>
              <a:buAutoNum type="arabicPeriod"/>
              <a:defRPr/>
            </a:pPr>
            <a:endParaRPr lang="en-US" sz="1600" dirty="0">
              <a:ea typeface="Times New Roman" pitchFamily="18" charset="0"/>
            </a:endParaRPr>
          </a:p>
        </p:txBody>
      </p:sp>
      <p:sp>
        <p:nvSpPr>
          <p:cNvPr id="5" name="Rounded Rectangle 4"/>
          <p:cNvSpPr/>
          <p:nvPr/>
        </p:nvSpPr>
        <p:spPr>
          <a:xfrm>
            <a:off x="784429" y="1656694"/>
            <a:ext cx="11282717" cy="494882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4"/>
          <p:cNvSpPr>
            <a:spLocks noChangeArrowheads="1"/>
          </p:cNvSpPr>
          <p:nvPr/>
        </p:nvSpPr>
        <p:spPr bwMode="auto">
          <a:xfrm>
            <a:off x="0" y="0"/>
            <a:ext cx="12191999" cy="521681"/>
          </a:xfrm>
          <a:prstGeom prst="rect">
            <a:avLst/>
          </a:prstGeom>
          <a:solidFill>
            <a:schemeClr val="accent1">
              <a:lumMod val="40000"/>
              <a:lumOff val="60000"/>
            </a:schemeClr>
          </a:solidFill>
          <a:extLst/>
        </p:spPr>
        <p:txBody>
          <a:bodyPr vert="horz" lIns="91440" tIns="45720" rIns="91440" bIns="45720" rtlCol="0" anchor="ctr">
            <a:normAutofit fontScale="97500"/>
          </a:bodyPr>
          <a:lstStyle/>
          <a:p>
            <a:pPr algn="ctr">
              <a:lnSpc>
                <a:spcPct val="90000"/>
              </a:lnSpc>
              <a:spcBef>
                <a:spcPct val="0"/>
              </a:spcBef>
            </a:pPr>
            <a:r>
              <a:rPr lang="en-US" altLang="en-US" sz="2800" b="1" dirty="0">
                <a:ea typeface="+mj-ea"/>
                <a:cs typeface="+mj-cs"/>
              </a:rPr>
              <a:t>Diagnosis</a:t>
            </a:r>
          </a:p>
        </p:txBody>
      </p:sp>
      <p:pic>
        <p:nvPicPr>
          <p:cNvPr id="7" name="Picture 2" descr="http://s3.amazonaws.com/thumbnails.illustrationsource.com/huge.15.799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875" y="2440698"/>
            <a:ext cx="2090737" cy="22621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733BFD76-841C-4874-91F9-A27567C33DF0}" type="slidenum">
              <a:rPr lang="en-US" smtClean="0"/>
              <a:t>6</a:t>
            </a:fld>
            <a:endParaRPr lang="en-US"/>
          </a:p>
        </p:txBody>
      </p:sp>
    </p:spTree>
    <p:extLst>
      <p:ext uri="{BB962C8B-B14F-4D97-AF65-F5344CB8AC3E}">
        <p14:creationId xmlns:p14="http://schemas.microsoft.com/office/powerpoint/2010/main" val="97826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5215" y="3315018"/>
            <a:ext cx="11730737" cy="653796"/>
          </a:xfrm>
          <a:prstGeom prst="roundRect">
            <a:avLst/>
          </a:prstGeom>
        </p:spPr>
        <p:txBody>
          <a:bodyPr vert="horz" lIns="91440" tIns="45720" rIns="91440" bIns="45720" rtlCol="0" anchor="ctr">
            <a:normAutofit fontScale="52500" lnSpcReduction="20000"/>
          </a:bodyPr>
          <a:lstStyle>
            <a:lvl1pPr>
              <a:lnSpc>
                <a:spcPct val="90000"/>
              </a:lnSpc>
              <a:spcBef>
                <a:spcPct val="0"/>
              </a:spcBef>
              <a:buNone/>
              <a:defRPr sz="3600" b="1">
                <a:solidFill>
                  <a:schemeClr val="tx2"/>
                </a:solidFill>
                <a:ea typeface="+mj-ea"/>
                <a:cs typeface="+mj-cs"/>
              </a:defRPr>
            </a:lvl1pPr>
          </a:lstStyle>
          <a:p>
            <a:pPr algn="ctr"/>
            <a:r>
              <a:rPr lang="en-US" sz="4000" b="0" dirty="0">
                <a:solidFill>
                  <a:schemeClr val="tx1"/>
                </a:solidFill>
              </a:rPr>
              <a:t>Post the diagnosis, we get into the design phase of the learning intervention. </a:t>
            </a:r>
          </a:p>
          <a:p>
            <a:pPr algn="ctr"/>
            <a:r>
              <a:rPr lang="en-US" sz="4000" b="0" dirty="0">
                <a:solidFill>
                  <a:schemeClr val="tx1"/>
                </a:solidFill>
              </a:rPr>
              <a:t>Here are 3 things we will do:</a:t>
            </a:r>
            <a:endParaRPr lang="en-IN" sz="3200" b="0" dirty="0">
              <a:solidFill>
                <a:schemeClr val="tx1"/>
              </a:solidFill>
            </a:endParaRPr>
          </a:p>
        </p:txBody>
      </p:sp>
      <p:sp>
        <p:nvSpPr>
          <p:cNvPr id="8" name="TextBox 7"/>
          <p:cNvSpPr txBox="1"/>
          <p:nvPr/>
        </p:nvSpPr>
        <p:spPr>
          <a:xfrm>
            <a:off x="222562" y="3898446"/>
            <a:ext cx="5262696" cy="1602905"/>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2000" dirty="0">
                <a:solidFill>
                  <a:schemeClr val="accent2"/>
                </a:solidFill>
              </a:rPr>
              <a:t>Diagnosis report: </a:t>
            </a:r>
            <a:r>
              <a:rPr lang="en-US" sz="2000" b="0" dirty="0">
                <a:solidFill>
                  <a:schemeClr val="tx1"/>
                </a:solidFill>
              </a:rPr>
              <a:t>A report is generated which would reflect the outputs from Diagnosis (The identity of the participants would be confidential).</a:t>
            </a:r>
          </a:p>
        </p:txBody>
      </p:sp>
      <p:sp>
        <p:nvSpPr>
          <p:cNvPr id="9" name="TextBox 8"/>
          <p:cNvSpPr txBox="1"/>
          <p:nvPr/>
        </p:nvSpPr>
        <p:spPr>
          <a:xfrm>
            <a:off x="5648114" y="3880980"/>
            <a:ext cx="6444982" cy="1620371"/>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2000" dirty="0">
                <a:solidFill>
                  <a:schemeClr val="accent2"/>
                </a:solidFill>
              </a:rPr>
              <a:t>Design Customization</a:t>
            </a:r>
            <a:r>
              <a:rPr lang="en-US" sz="2000" b="0" dirty="0">
                <a:solidFill>
                  <a:schemeClr val="tx1"/>
                </a:solidFill>
              </a:rPr>
              <a:t>: The consultant will design the final objectives and customize the content of the learning intervention. Modules of the workshops are designed, activities are mapped to the examples, new handouts are drafted based on the content.</a:t>
            </a:r>
          </a:p>
        </p:txBody>
      </p:sp>
      <p:sp>
        <p:nvSpPr>
          <p:cNvPr id="10" name="TextBox 9"/>
          <p:cNvSpPr txBox="1"/>
          <p:nvPr/>
        </p:nvSpPr>
        <p:spPr>
          <a:xfrm>
            <a:off x="3301897" y="5632005"/>
            <a:ext cx="6345686" cy="1225994"/>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2000" dirty="0">
                <a:solidFill>
                  <a:schemeClr val="accent2"/>
                </a:solidFill>
              </a:rPr>
              <a:t>Design Presentation: </a:t>
            </a:r>
            <a:r>
              <a:rPr lang="en-US" sz="2000" b="0" dirty="0">
                <a:solidFill>
                  <a:schemeClr val="tx1"/>
                </a:solidFill>
              </a:rPr>
              <a:t>The final objectives and design of the learning intervention are  presented to the learning partners/stakeholders via skype/call/in person</a:t>
            </a:r>
          </a:p>
        </p:txBody>
      </p:sp>
      <p:sp>
        <p:nvSpPr>
          <p:cNvPr id="13" name="Rectangle 4"/>
          <p:cNvSpPr>
            <a:spLocks noChangeArrowheads="1"/>
          </p:cNvSpPr>
          <p:nvPr/>
        </p:nvSpPr>
        <p:spPr bwMode="auto">
          <a:xfrm>
            <a:off x="0" y="-40944"/>
            <a:ext cx="12192000" cy="535531"/>
          </a:xfrm>
          <a:prstGeom prst="rect">
            <a:avLst/>
          </a:prstGeom>
          <a:solidFill>
            <a:schemeClr val="accent1">
              <a:lumMod val="40000"/>
              <a:lumOff val="60000"/>
            </a:schemeClr>
          </a:solidFill>
        </p:spPr>
        <p:txBody>
          <a:bodyPr vert="horz" lIns="91440" tIns="45720" rIns="91440" bIns="45720" rtlCol="0" anchor="ctr">
            <a:normAutofit fontScale="97500"/>
          </a:bodyPr>
          <a:lstStyle/>
          <a:p>
            <a:pPr algn="ctr">
              <a:lnSpc>
                <a:spcPct val="90000"/>
              </a:lnSpc>
              <a:spcBef>
                <a:spcPct val="0"/>
              </a:spcBef>
            </a:pPr>
            <a:r>
              <a:rPr lang="en-US" sz="2800" b="1" dirty="0">
                <a:ea typeface="+mj-ea"/>
                <a:cs typeface="+mj-cs"/>
              </a:rPr>
              <a:t>Design</a:t>
            </a:r>
          </a:p>
        </p:txBody>
      </p:sp>
      <p:pic>
        <p:nvPicPr>
          <p:cNvPr id="3" name="Picture 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9259" t="8696" r="11932" b="7247"/>
          <a:stretch/>
        </p:blipFill>
        <p:spPr>
          <a:xfrm>
            <a:off x="4587358" y="467536"/>
            <a:ext cx="2733452" cy="2915478"/>
          </a:xfrm>
          <a:prstGeom prst="rect">
            <a:avLst/>
          </a:prstGeom>
        </p:spPr>
      </p:pic>
      <p:sp>
        <p:nvSpPr>
          <p:cNvPr id="4" name="Slide Number Placeholder 3"/>
          <p:cNvSpPr>
            <a:spLocks noGrp="1"/>
          </p:cNvSpPr>
          <p:nvPr>
            <p:ph type="sldNum" sz="quarter" idx="12"/>
          </p:nvPr>
        </p:nvSpPr>
        <p:spPr/>
        <p:txBody>
          <a:bodyPr/>
          <a:lstStyle/>
          <a:p>
            <a:fld id="{733BFD76-841C-4874-91F9-A27567C33DF0}" type="slidenum">
              <a:rPr lang="en-US" smtClean="0"/>
              <a:t>7</a:t>
            </a:fld>
            <a:endParaRPr lang="en-US"/>
          </a:p>
        </p:txBody>
      </p:sp>
    </p:spTree>
    <p:extLst>
      <p:ext uri="{BB962C8B-B14F-4D97-AF65-F5344CB8AC3E}">
        <p14:creationId xmlns:p14="http://schemas.microsoft.com/office/powerpoint/2010/main" val="399735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9372"/>
            <a:ext cx="12192000" cy="545998"/>
          </a:xfrm>
          <a:prstGeom prst="roundRect">
            <a:avLst/>
          </a:prstGeom>
          <a:solidFill>
            <a:schemeClr val="accent1">
              <a:lumMod val="40000"/>
              <a:lumOff val="60000"/>
            </a:schemeClr>
          </a:solidFill>
        </p:spPr>
        <p:txBody>
          <a:bodyPr vert="horz" lIns="91440" tIns="45720" rIns="91440" bIns="45720" rtlCol="0" anchor="ctr">
            <a:normAutofit fontScale="97500"/>
          </a:bodyPr>
          <a:lstStyle>
            <a:defPPr>
              <a:defRPr lang="en-US"/>
            </a:defPPr>
            <a:lvl1pPr algn="ctr">
              <a:lnSpc>
                <a:spcPct val="90000"/>
              </a:lnSpc>
              <a:spcBef>
                <a:spcPct val="0"/>
              </a:spcBef>
              <a:defRPr sz="2800" b="1">
                <a:ea typeface="+mj-ea"/>
                <a:cs typeface="+mj-cs"/>
              </a:defRPr>
            </a:lvl1pPr>
          </a:lstStyle>
          <a:p>
            <a:r>
              <a:rPr lang="en-IN" dirty="0"/>
              <a:t>Sample Learning Objectives</a:t>
            </a:r>
            <a:r>
              <a:rPr lang="en-IN" dirty="0" smtClean="0"/>
              <a:t>:</a:t>
            </a:r>
            <a:r>
              <a:rPr lang="en-US" dirty="0" smtClean="0"/>
              <a:t> </a:t>
            </a:r>
            <a:r>
              <a:rPr lang="en-US" dirty="0"/>
              <a:t>Post the workshop participants will: </a:t>
            </a:r>
            <a:endParaRPr lang="en-IN" dirty="0"/>
          </a:p>
        </p:txBody>
      </p:sp>
      <p:pic>
        <p:nvPicPr>
          <p:cNvPr id="12" name="Picture 61"/>
          <p:cNvPicPr>
            <a:picLocks noChangeAspect="1" noChangeArrowheads="1"/>
          </p:cNvPicPr>
          <p:nvPr/>
        </p:nvPicPr>
        <p:blipFill>
          <a:blip r:embed="rId3" cstate="print"/>
          <a:srcRect/>
          <a:stretch>
            <a:fillRect/>
          </a:stretch>
        </p:blipFill>
        <p:spPr bwMode="auto">
          <a:xfrm>
            <a:off x="279425" y="1210713"/>
            <a:ext cx="1096888" cy="1106510"/>
          </a:xfrm>
          <a:prstGeom prst="rect">
            <a:avLst/>
          </a:prstGeom>
          <a:noFill/>
          <a:ln w="9525">
            <a:noFill/>
            <a:miter lim="800000"/>
            <a:headEnd/>
            <a:tailEnd/>
          </a:ln>
        </p:spPr>
      </p:pic>
      <p:pic>
        <p:nvPicPr>
          <p:cNvPr id="15" name="Picture 62"/>
          <p:cNvPicPr>
            <a:picLocks noChangeAspect="1" noChangeArrowheads="1"/>
          </p:cNvPicPr>
          <p:nvPr/>
        </p:nvPicPr>
        <p:blipFill>
          <a:blip r:embed="rId4" cstate="print"/>
          <a:srcRect/>
          <a:stretch>
            <a:fillRect/>
          </a:stretch>
        </p:blipFill>
        <p:spPr bwMode="auto">
          <a:xfrm>
            <a:off x="1660603" y="3262453"/>
            <a:ext cx="1039157" cy="952561"/>
          </a:xfrm>
          <a:prstGeom prst="rect">
            <a:avLst/>
          </a:prstGeom>
          <a:noFill/>
          <a:ln w="9525">
            <a:noFill/>
            <a:miter lim="800000"/>
            <a:headEnd/>
            <a:tailEnd/>
          </a:ln>
        </p:spPr>
      </p:pic>
      <p:pic>
        <p:nvPicPr>
          <p:cNvPr id="16" name="Picture 63"/>
          <p:cNvPicPr>
            <a:picLocks noChangeAspect="1" noChangeArrowheads="1"/>
          </p:cNvPicPr>
          <p:nvPr/>
        </p:nvPicPr>
        <p:blipFill>
          <a:blip r:embed="rId5" cstate="print"/>
          <a:srcRect/>
          <a:stretch>
            <a:fillRect/>
          </a:stretch>
        </p:blipFill>
        <p:spPr bwMode="auto">
          <a:xfrm>
            <a:off x="2899471" y="5136421"/>
            <a:ext cx="1039157" cy="1041562"/>
          </a:xfrm>
          <a:prstGeom prst="rect">
            <a:avLst/>
          </a:prstGeom>
          <a:noFill/>
          <a:ln w="9525">
            <a:noFill/>
            <a:miter lim="800000"/>
            <a:headEnd/>
            <a:tailEnd/>
          </a:ln>
        </p:spPr>
      </p:pic>
      <p:sp>
        <p:nvSpPr>
          <p:cNvPr id="18" name="Rounded Rectangle 17"/>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1" name="Rounded Rectangle 10"/>
          <p:cNvSpPr/>
          <p:nvPr/>
        </p:nvSpPr>
        <p:spPr>
          <a:xfrm>
            <a:off x="1439300" y="759438"/>
            <a:ext cx="10735847" cy="2009061"/>
          </a:xfrm>
          <a:prstGeom prst="roundRect">
            <a:avLst/>
          </a:prstGeom>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400" b="1" dirty="0">
                <a:solidFill>
                  <a:srgbClr val="002060"/>
                </a:solidFill>
              </a:rPr>
              <a:t>Think </a:t>
            </a:r>
          </a:p>
          <a:p>
            <a:pPr marL="285750" lvl="0" indent="228600" eaLnBrk="0" hangingPunct="0">
              <a:buFont typeface="Arial" pitchFamily="34" charset="0"/>
              <a:buChar char="•"/>
              <a:tabLst>
                <a:tab pos="457200" algn="r"/>
                <a:tab pos="2636838" algn="ctr"/>
                <a:tab pos="5273675" algn="r"/>
              </a:tabLst>
              <a:defRPr/>
            </a:pPr>
            <a:r>
              <a:rPr lang="en-US" sz="1400" dirty="0">
                <a:solidFill>
                  <a:srgbClr val="002060"/>
                </a:solidFill>
                <a:cs typeface="Arial" pitchFamily="34" charset="0"/>
              </a:rPr>
              <a:t>I can make a bigger impact when I collaborate with my team and use strengths of others </a:t>
            </a:r>
          </a:p>
          <a:p>
            <a:pPr marL="285750" lvl="0" indent="228600" eaLnBrk="0" hangingPunct="0">
              <a:buFont typeface="Arial" pitchFamily="34" charset="0"/>
              <a:buChar char="•"/>
              <a:tabLst>
                <a:tab pos="457200" algn="r"/>
                <a:tab pos="2636838" algn="ctr"/>
                <a:tab pos="5273675" algn="r"/>
              </a:tabLst>
              <a:defRPr/>
            </a:pPr>
            <a:r>
              <a:rPr lang="en-GB" sz="1400" dirty="0">
                <a:solidFill>
                  <a:srgbClr val="002060"/>
                </a:solidFill>
                <a:cs typeface="Arial" pitchFamily="34" charset="0"/>
              </a:rPr>
              <a:t>I will </a:t>
            </a:r>
            <a:r>
              <a:rPr lang="en-GB" sz="1400" dirty="0" smtClean="0">
                <a:solidFill>
                  <a:srgbClr val="002060"/>
                </a:solidFill>
                <a:cs typeface="Arial" pitchFamily="34" charset="0"/>
              </a:rPr>
              <a:t>take ownership and go the extra mile to finish tasks</a:t>
            </a:r>
            <a:endParaRPr lang="en-GB" sz="1400" dirty="0">
              <a:solidFill>
                <a:srgbClr val="002060"/>
              </a:solidFill>
              <a:cs typeface="Arial" pitchFamily="34" charset="0"/>
            </a:endParaRPr>
          </a:p>
          <a:p>
            <a:pPr marL="285750" lvl="0" indent="228600" eaLnBrk="0" hangingPunct="0">
              <a:buFont typeface="Arial" pitchFamily="34" charset="0"/>
              <a:buChar char="•"/>
              <a:tabLst>
                <a:tab pos="457200" algn="r"/>
                <a:tab pos="2636838" algn="ctr"/>
                <a:tab pos="5273675" algn="r"/>
              </a:tabLst>
              <a:defRPr/>
            </a:pPr>
            <a:r>
              <a:rPr lang="en-US" sz="1400" dirty="0" smtClean="0">
                <a:solidFill>
                  <a:srgbClr val="002060"/>
                </a:solidFill>
                <a:cs typeface="Arial" pitchFamily="34" charset="0"/>
              </a:rPr>
              <a:t>I need to see the other person and make them shine</a:t>
            </a:r>
            <a:endParaRPr lang="en-US" sz="1400" dirty="0">
              <a:solidFill>
                <a:srgbClr val="002060"/>
              </a:solidFill>
              <a:cs typeface="Arial" pitchFamily="34" charset="0"/>
            </a:endParaRPr>
          </a:p>
          <a:p>
            <a:pPr marL="285750" lvl="0" indent="228600" eaLnBrk="0" hangingPunct="0">
              <a:buFont typeface="Arial" pitchFamily="34" charset="0"/>
              <a:buChar char="•"/>
              <a:tabLst>
                <a:tab pos="457200" algn="r"/>
                <a:tab pos="2636838" algn="ctr"/>
                <a:tab pos="5273675" algn="r"/>
              </a:tabLst>
              <a:defRPr/>
            </a:pPr>
            <a:r>
              <a:rPr lang="en-US" sz="1400" dirty="0">
                <a:solidFill>
                  <a:srgbClr val="002060"/>
                </a:solidFill>
                <a:cs typeface="Arial" pitchFamily="34" charset="0"/>
              </a:rPr>
              <a:t>We need to work together and accept each others ideas</a:t>
            </a:r>
          </a:p>
          <a:p>
            <a:pPr marL="285750" lvl="0" indent="228600" eaLnBrk="0" hangingPunct="0">
              <a:buFont typeface="Arial" pitchFamily="34" charset="0"/>
              <a:buChar char="•"/>
              <a:tabLst>
                <a:tab pos="457200" algn="r"/>
                <a:tab pos="2636838" algn="ctr"/>
                <a:tab pos="5273675" algn="r"/>
              </a:tabLst>
              <a:defRPr/>
            </a:pPr>
            <a:r>
              <a:rPr lang="en-US" sz="1400" dirty="0">
                <a:solidFill>
                  <a:srgbClr val="002060"/>
                </a:solidFill>
                <a:cs typeface="Arial" pitchFamily="34" charset="0"/>
              </a:rPr>
              <a:t>If we have regular conversations and share our feelings with each other, we would be able to establish deeper connect with each </a:t>
            </a:r>
            <a:r>
              <a:rPr lang="en-US" sz="1400" dirty="0" smtClean="0">
                <a:solidFill>
                  <a:srgbClr val="002060"/>
                </a:solidFill>
                <a:cs typeface="Arial" pitchFamily="34" charset="0"/>
              </a:rPr>
              <a:t>other</a:t>
            </a:r>
          </a:p>
          <a:p>
            <a:pPr marL="285750" lvl="0" indent="228600" eaLnBrk="0" hangingPunct="0">
              <a:buFont typeface="Arial" pitchFamily="34" charset="0"/>
              <a:buChar char="•"/>
              <a:tabLst>
                <a:tab pos="457200" algn="r"/>
                <a:tab pos="2636838" algn="ctr"/>
                <a:tab pos="5273675" algn="r"/>
              </a:tabLst>
              <a:defRPr/>
            </a:pPr>
            <a:r>
              <a:rPr lang="en-GB" sz="1400" dirty="0" smtClean="0">
                <a:solidFill>
                  <a:srgbClr val="002060"/>
                </a:solidFill>
                <a:cs typeface="Arial" pitchFamily="34" charset="0"/>
              </a:rPr>
              <a:t>I will always be eager to learn and gain knowledge</a:t>
            </a:r>
          </a:p>
          <a:p>
            <a:pPr marL="285750" lvl="0" indent="228600" eaLnBrk="0" hangingPunct="0">
              <a:buFont typeface="Arial" pitchFamily="34" charset="0"/>
              <a:buChar char="•"/>
              <a:tabLst>
                <a:tab pos="457200" algn="r"/>
                <a:tab pos="2636838" algn="ctr"/>
                <a:tab pos="5273675" algn="r"/>
              </a:tabLst>
              <a:defRPr/>
            </a:pPr>
            <a:r>
              <a:rPr lang="en-GB" sz="1400" dirty="0" smtClean="0">
                <a:solidFill>
                  <a:srgbClr val="002060"/>
                </a:solidFill>
                <a:cs typeface="Arial" pitchFamily="34" charset="0"/>
              </a:rPr>
              <a:t>I am ready to get up and implement my ideas</a:t>
            </a:r>
            <a:endParaRPr lang="en-GB" sz="1400" dirty="0">
              <a:solidFill>
                <a:srgbClr val="002060"/>
              </a:solidFill>
              <a:cs typeface="Arial" pitchFamily="34" charset="0"/>
            </a:endParaRPr>
          </a:p>
        </p:txBody>
      </p:sp>
      <p:sp>
        <p:nvSpPr>
          <p:cNvPr id="19" name="Rounded Rectangle 18"/>
          <p:cNvSpPr/>
          <p:nvPr/>
        </p:nvSpPr>
        <p:spPr>
          <a:xfrm>
            <a:off x="3938628" y="4533490"/>
            <a:ext cx="7751299" cy="2247424"/>
          </a:xfrm>
          <a:prstGeom prst="roundRect">
            <a:avLst/>
          </a:prstGeom>
          <a:noFill/>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400" b="1" dirty="0">
                <a:solidFill>
                  <a:srgbClr val="FF6600"/>
                </a:solidFill>
                <a:ea typeface="Times New Roman" pitchFamily="18" charset="0"/>
                <a:cs typeface="Arial" pitchFamily="34" charset="0"/>
              </a:rPr>
              <a:t>Be more able to:</a:t>
            </a:r>
          </a:p>
          <a:p>
            <a:pPr indent="-177800">
              <a:buFont typeface="Arial" pitchFamily="34" charset="0"/>
              <a:buChar char="•"/>
              <a:tabLst>
                <a:tab pos="2636838" algn="ctr"/>
                <a:tab pos="5273675" algn="r"/>
              </a:tabLst>
              <a:defRPr/>
            </a:pPr>
            <a:r>
              <a:rPr lang="en-US" sz="1400" dirty="0">
                <a:solidFill>
                  <a:srgbClr val="FF6600"/>
                </a:solidFill>
              </a:rPr>
              <a:t>Leverage strengths and growth opportunities across teams for individual’s and team’s benefits</a:t>
            </a:r>
          </a:p>
          <a:p>
            <a:pPr indent="-177800">
              <a:buFont typeface="Arial" pitchFamily="34" charset="0"/>
              <a:buChar char="•"/>
              <a:tabLst>
                <a:tab pos="2636838" algn="ctr"/>
                <a:tab pos="5273675" algn="r"/>
              </a:tabLst>
              <a:defRPr/>
            </a:pPr>
            <a:r>
              <a:rPr lang="en-US" sz="1400" dirty="0" smtClean="0">
                <a:solidFill>
                  <a:srgbClr val="FF6600"/>
                </a:solidFill>
              </a:rPr>
              <a:t>Build </a:t>
            </a:r>
            <a:r>
              <a:rPr lang="en-US" sz="1400" dirty="0">
                <a:solidFill>
                  <a:srgbClr val="FF6600"/>
                </a:solidFill>
              </a:rPr>
              <a:t>productive, long-term mutually beneficial partnerships with each other</a:t>
            </a:r>
          </a:p>
          <a:p>
            <a:pPr indent="-177800">
              <a:buFont typeface="Arial" pitchFamily="34" charset="0"/>
              <a:buChar char="•"/>
              <a:tabLst>
                <a:tab pos="2636838" algn="ctr"/>
                <a:tab pos="5273675" algn="r"/>
              </a:tabLst>
              <a:defRPr/>
            </a:pPr>
            <a:r>
              <a:rPr lang="en-US" sz="1400" dirty="0">
                <a:solidFill>
                  <a:srgbClr val="FF6600"/>
                </a:solidFill>
              </a:rPr>
              <a:t>Build an enabling environment that leads to better organizational performance</a:t>
            </a:r>
          </a:p>
          <a:p>
            <a:pPr indent="-177800">
              <a:buFont typeface="Arial" pitchFamily="34" charset="0"/>
              <a:buChar char="•"/>
              <a:tabLst>
                <a:tab pos="2636838" algn="ctr"/>
                <a:tab pos="5273675" algn="r"/>
              </a:tabLst>
              <a:defRPr/>
            </a:pPr>
            <a:r>
              <a:rPr lang="en-US" sz="1400" dirty="0" smtClean="0">
                <a:solidFill>
                  <a:srgbClr val="FF6600"/>
                </a:solidFill>
              </a:rPr>
              <a:t>Share knowledge and resources </a:t>
            </a:r>
            <a:r>
              <a:rPr lang="en-US" sz="1400" dirty="0">
                <a:solidFill>
                  <a:srgbClr val="FF6600"/>
                </a:solidFill>
              </a:rPr>
              <a:t>to </a:t>
            </a:r>
            <a:r>
              <a:rPr lang="en-US" sz="1400" dirty="0" smtClean="0">
                <a:solidFill>
                  <a:srgbClr val="FF6600"/>
                </a:solidFill>
              </a:rPr>
              <a:t>support </a:t>
            </a:r>
            <a:r>
              <a:rPr lang="en-US" sz="1400" dirty="0">
                <a:solidFill>
                  <a:srgbClr val="FF6600"/>
                </a:solidFill>
              </a:rPr>
              <a:t>others to perform outstandingly</a:t>
            </a:r>
          </a:p>
          <a:p>
            <a:pPr indent="-177800">
              <a:buFont typeface="Arial" pitchFamily="34" charset="0"/>
              <a:buChar char="•"/>
              <a:tabLst>
                <a:tab pos="2636838" algn="ctr"/>
                <a:tab pos="5273675" algn="r"/>
              </a:tabLst>
              <a:defRPr/>
            </a:pPr>
            <a:r>
              <a:rPr lang="en-US" sz="1400" dirty="0" smtClean="0">
                <a:solidFill>
                  <a:srgbClr val="FF6600"/>
                </a:solidFill>
              </a:rPr>
              <a:t>Acknowledge and appreciate each other</a:t>
            </a:r>
          </a:p>
          <a:p>
            <a:pPr indent="-177800">
              <a:buFont typeface="Arial" pitchFamily="34" charset="0"/>
              <a:buChar char="•"/>
              <a:tabLst>
                <a:tab pos="2636838" algn="ctr"/>
                <a:tab pos="5273675" algn="r"/>
              </a:tabLst>
              <a:defRPr/>
            </a:pPr>
            <a:r>
              <a:rPr lang="en-US" sz="1400" dirty="0" smtClean="0">
                <a:solidFill>
                  <a:srgbClr val="FF6600"/>
                </a:solidFill>
              </a:rPr>
              <a:t>Take more ownership and responsibility</a:t>
            </a:r>
          </a:p>
          <a:p>
            <a:pPr indent="-177800">
              <a:buFont typeface="Arial" pitchFamily="34" charset="0"/>
              <a:buChar char="•"/>
              <a:tabLst>
                <a:tab pos="2636838" algn="ctr"/>
                <a:tab pos="5273675" algn="r"/>
              </a:tabLst>
              <a:defRPr/>
            </a:pPr>
            <a:r>
              <a:rPr lang="en-US" sz="1400" dirty="0" smtClean="0">
                <a:solidFill>
                  <a:srgbClr val="FF6600"/>
                </a:solidFill>
              </a:rPr>
              <a:t>Learn and be more creative and innovative</a:t>
            </a:r>
          </a:p>
          <a:p>
            <a:pPr indent="-177800">
              <a:buFont typeface="Arial" pitchFamily="34" charset="0"/>
              <a:buChar char="•"/>
              <a:tabLst>
                <a:tab pos="2636838" algn="ctr"/>
                <a:tab pos="5273675" algn="r"/>
              </a:tabLst>
              <a:defRPr/>
            </a:pPr>
            <a:r>
              <a:rPr lang="en-US" sz="1400" dirty="0" smtClean="0">
                <a:solidFill>
                  <a:srgbClr val="FF6600"/>
                </a:solidFill>
              </a:rPr>
              <a:t>Be fine with setbacks and willing to try other ways to achieve</a:t>
            </a:r>
            <a:endParaRPr lang="en-US" sz="1400" dirty="0">
              <a:solidFill>
                <a:srgbClr val="FF6600"/>
              </a:solidFill>
            </a:endParaRPr>
          </a:p>
        </p:txBody>
      </p:sp>
      <p:sp>
        <p:nvSpPr>
          <p:cNvPr id="20" name="Rounded Rectangle 19"/>
          <p:cNvSpPr/>
          <p:nvPr/>
        </p:nvSpPr>
        <p:spPr>
          <a:xfrm>
            <a:off x="2899471" y="2890676"/>
            <a:ext cx="9200452" cy="1532334"/>
          </a:xfrm>
          <a:prstGeom prst="roundRect">
            <a:avLst/>
          </a:prstGeom>
          <a:ln>
            <a:solidFill>
              <a:schemeClr val="bg1">
                <a:lumMod val="75000"/>
              </a:schemeClr>
            </a:solidFill>
          </a:ln>
        </p:spPr>
        <p:txBody>
          <a:bodyPr wrap="square">
            <a:spAutoFit/>
          </a:bodyPr>
          <a:lstStyle/>
          <a:p>
            <a:pPr eaLnBrk="0" hangingPunct="0">
              <a:tabLst>
                <a:tab pos="457200" algn="r"/>
                <a:tab pos="2636838" algn="ctr"/>
                <a:tab pos="5273675" algn="r"/>
              </a:tabLst>
              <a:defRPr/>
            </a:pPr>
            <a:r>
              <a:rPr lang="en-GB" sz="1400" b="1" i="1" dirty="0">
                <a:solidFill>
                  <a:srgbClr val="7030A0"/>
                </a:solidFill>
                <a:ea typeface="Times New Roman" pitchFamily="18" charset="0"/>
                <a:cs typeface="Arial" pitchFamily="34" charset="0"/>
              </a:rPr>
              <a:t>Feel</a:t>
            </a:r>
            <a:r>
              <a:rPr lang="en-GB" sz="1400" b="1" dirty="0">
                <a:solidFill>
                  <a:srgbClr val="7030A0"/>
                </a:solidFill>
                <a:ea typeface="Times New Roman" pitchFamily="18" charset="0"/>
                <a:cs typeface="Arial" pitchFamily="34" charset="0"/>
              </a:rPr>
              <a:t>:</a:t>
            </a:r>
            <a:endParaRPr lang="en-US" sz="1400" dirty="0">
              <a:solidFill>
                <a:srgbClr val="7030A0"/>
              </a:solidFill>
              <a:cs typeface="Arial" pitchFamily="34" charset="0"/>
            </a:endParaRPr>
          </a:p>
          <a:p>
            <a:pPr marL="285750" indent="-285750" eaLnBrk="0" fontAlgn="auto" hangingPunct="0">
              <a:spcBef>
                <a:spcPts val="0"/>
              </a:spcBef>
              <a:spcAft>
                <a:spcPts val="0"/>
              </a:spcAft>
              <a:buFont typeface="Arial" panose="020B0604020202020204" pitchFamily="34" charset="0"/>
              <a:buChar char="•"/>
              <a:tabLst>
                <a:tab pos="457200" algn="r"/>
                <a:tab pos="2636838" algn="ctr"/>
                <a:tab pos="5273675" algn="r"/>
              </a:tabLst>
              <a:defRPr/>
            </a:pPr>
            <a:r>
              <a:rPr lang="en-US" sz="1400" b="1" dirty="0">
                <a:solidFill>
                  <a:srgbClr val="7030A0"/>
                </a:solidFill>
              </a:rPr>
              <a:t>Bonded </a:t>
            </a:r>
            <a:r>
              <a:rPr lang="en-US" sz="1400" dirty="0">
                <a:solidFill>
                  <a:srgbClr val="7030A0"/>
                </a:solidFill>
              </a:rPr>
              <a:t>to work &amp; collaborate in a more exciting way</a:t>
            </a:r>
          </a:p>
          <a:p>
            <a:pPr marL="285750" indent="-285750" eaLnBrk="0" fontAlgn="auto" hangingPunct="0">
              <a:spcBef>
                <a:spcPts val="0"/>
              </a:spcBef>
              <a:spcAft>
                <a:spcPts val="0"/>
              </a:spcAft>
              <a:buFont typeface="Arial" panose="020B0604020202020204" pitchFamily="34" charset="0"/>
              <a:buChar char="•"/>
              <a:tabLst>
                <a:tab pos="457200" algn="r"/>
                <a:tab pos="2636838" algn="ctr"/>
                <a:tab pos="5273675" algn="r"/>
              </a:tabLst>
              <a:defRPr/>
            </a:pPr>
            <a:r>
              <a:rPr lang="en-US" sz="1400" b="1" dirty="0">
                <a:solidFill>
                  <a:srgbClr val="7030A0"/>
                </a:solidFill>
              </a:rPr>
              <a:t>Aligned </a:t>
            </a:r>
            <a:r>
              <a:rPr lang="en-US" sz="1400" dirty="0">
                <a:solidFill>
                  <a:srgbClr val="7030A0"/>
                </a:solidFill>
              </a:rPr>
              <a:t>with my team members</a:t>
            </a:r>
          </a:p>
          <a:p>
            <a:pPr marL="285750" indent="-285750" eaLnBrk="0" fontAlgn="auto" hangingPunct="0">
              <a:spcBef>
                <a:spcPts val="0"/>
              </a:spcBef>
              <a:spcAft>
                <a:spcPts val="0"/>
              </a:spcAft>
              <a:buFont typeface="Arial" panose="020B0604020202020204" pitchFamily="34" charset="0"/>
              <a:buChar char="•"/>
              <a:tabLst>
                <a:tab pos="457200" algn="r"/>
                <a:tab pos="2636838" algn="ctr"/>
                <a:tab pos="5273675" algn="r"/>
              </a:tabLst>
              <a:defRPr/>
            </a:pPr>
            <a:r>
              <a:rPr lang="en-US" sz="1400" b="1" dirty="0">
                <a:solidFill>
                  <a:srgbClr val="7030A0"/>
                </a:solidFill>
              </a:rPr>
              <a:t>Excited </a:t>
            </a:r>
            <a:r>
              <a:rPr lang="en-US" sz="1400" dirty="0">
                <a:solidFill>
                  <a:srgbClr val="7030A0"/>
                </a:solidFill>
              </a:rPr>
              <a:t>to work </a:t>
            </a:r>
            <a:r>
              <a:rPr lang="en-US" sz="1400" dirty="0" smtClean="0">
                <a:solidFill>
                  <a:srgbClr val="7030A0"/>
                </a:solidFill>
              </a:rPr>
              <a:t>together</a:t>
            </a:r>
          </a:p>
          <a:p>
            <a:pPr marL="285750" indent="-285750" eaLnBrk="0" fontAlgn="auto" hangingPunct="0">
              <a:spcBef>
                <a:spcPts val="0"/>
              </a:spcBef>
              <a:spcAft>
                <a:spcPts val="0"/>
              </a:spcAft>
              <a:buFont typeface="Arial" panose="020B0604020202020204" pitchFamily="34" charset="0"/>
              <a:buChar char="•"/>
              <a:tabLst>
                <a:tab pos="457200" algn="r"/>
                <a:tab pos="2636838" algn="ctr"/>
                <a:tab pos="5273675" algn="r"/>
              </a:tabLst>
              <a:defRPr/>
            </a:pPr>
            <a:r>
              <a:rPr lang="en-US" sz="1400" b="1" dirty="0" smtClean="0">
                <a:solidFill>
                  <a:srgbClr val="7030A0"/>
                </a:solidFill>
              </a:rPr>
              <a:t>Curious </a:t>
            </a:r>
            <a:r>
              <a:rPr lang="en-US" sz="1400" dirty="0" smtClean="0">
                <a:solidFill>
                  <a:srgbClr val="7030A0"/>
                </a:solidFill>
              </a:rPr>
              <a:t>around how to bring my ideas to life</a:t>
            </a:r>
          </a:p>
          <a:p>
            <a:pPr marL="285750" indent="-285750" eaLnBrk="0" fontAlgn="auto" hangingPunct="0">
              <a:spcBef>
                <a:spcPts val="0"/>
              </a:spcBef>
              <a:spcAft>
                <a:spcPts val="0"/>
              </a:spcAft>
              <a:buFont typeface="Arial" panose="020B0604020202020204" pitchFamily="34" charset="0"/>
              <a:buChar char="•"/>
              <a:tabLst>
                <a:tab pos="457200" algn="r"/>
                <a:tab pos="2636838" algn="ctr"/>
                <a:tab pos="5273675" algn="r"/>
              </a:tabLst>
              <a:defRPr/>
            </a:pPr>
            <a:r>
              <a:rPr lang="en-US" sz="1400" b="1" dirty="0" smtClean="0">
                <a:solidFill>
                  <a:srgbClr val="7030A0"/>
                </a:solidFill>
              </a:rPr>
              <a:t>Ready </a:t>
            </a:r>
            <a:r>
              <a:rPr lang="en-US" sz="1400" dirty="0" smtClean="0">
                <a:solidFill>
                  <a:srgbClr val="7030A0"/>
                </a:solidFill>
              </a:rPr>
              <a:t>to implement new thoughts and ideas</a:t>
            </a:r>
            <a:endParaRPr lang="en-GB" sz="1400" b="1" dirty="0">
              <a:solidFill>
                <a:srgbClr val="7030A0"/>
              </a:solidFill>
            </a:endParaRPr>
          </a:p>
        </p:txBody>
      </p:sp>
      <p:sp>
        <p:nvSpPr>
          <p:cNvPr id="3" name="Slide Number Placeholder 2"/>
          <p:cNvSpPr>
            <a:spLocks noGrp="1"/>
          </p:cNvSpPr>
          <p:nvPr>
            <p:ph type="sldNum" sz="quarter" idx="12"/>
          </p:nvPr>
        </p:nvSpPr>
        <p:spPr>
          <a:xfrm>
            <a:off x="8898708" y="6439554"/>
            <a:ext cx="2743200" cy="365125"/>
          </a:xfrm>
        </p:spPr>
        <p:txBody>
          <a:bodyPr/>
          <a:lstStyle/>
          <a:p>
            <a:fld id="{733BFD76-841C-4874-91F9-A27567C33DF0}" type="slidenum">
              <a:rPr lang="en-US" smtClean="0"/>
              <a:t>8</a:t>
            </a:fld>
            <a:endParaRPr lang="en-US" dirty="0"/>
          </a:p>
        </p:txBody>
      </p:sp>
    </p:spTree>
    <p:extLst>
      <p:ext uri="{BB962C8B-B14F-4D97-AF65-F5344CB8AC3E}">
        <p14:creationId xmlns:p14="http://schemas.microsoft.com/office/powerpoint/2010/main" val="3665426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120229012"/>
              </p:ext>
            </p:extLst>
          </p:nvPr>
        </p:nvGraphicFramePr>
        <p:xfrm>
          <a:off x="1206857" y="664585"/>
          <a:ext cx="9778285" cy="5874327"/>
        </p:xfrm>
        <a:graphic>
          <a:graphicData uri="http://schemas.openxmlformats.org/drawingml/2006/table">
            <a:tbl>
              <a:tblPr firstRow="1" bandRow="1">
                <a:tableStyleId>{5C22544A-7EE6-4342-B048-85BDC9FD1C3A}</a:tableStyleId>
              </a:tblPr>
              <a:tblGrid>
                <a:gridCol w="2852000">
                  <a:extLst>
                    <a:ext uri="{9D8B030D-6E8A-4147-A177-3AD203B41FA5}">
                      <a16:colId xmlns="" xmlns:a16="http://schemas.microsoft.com/office/drawing/2014/main" val="20000"/>
                    </a:ext>
                  </a:extLst>
                </a:gridCol>
                <a:gridCol w="1414550">
                  <a:extLst>
                    <a:ext uri="{9D8B030D-6E8A-4147-A177-3AD203B41FA5}">
                      <a16:colId xmlns="" xmlns:a16="http://schemas.microsoft.com/office/drawing/2014/main" val="20001"/>
                    </a:ext>
                  </a:extLst>
                </a:gridCol>
                <a:gridCol w="4001663">
                  <a:extLst>
                    <a:ext uri="{9D8B030D-6E8A-4147-A177-3AD203B41FA5}">
                      <a16:colId xmlns="" xmlns:a16="http://schemas.microsoft.com/office/drawing/2014/main" val="20002"/>
                    </a:ext>
                  </a:extLst>
                </a:gridCol>
                <a:gridCol w="1510072">
                  <a:extLst>
                    <a:ext uri="{9D8B030D-6E8A-4147-A177-3AD203B41FA5}">
                      <a16:colId xmlns="" xmlns:a16="http://schemas.microsoft.com/office/drawing/2014/main" val="20003"/>
                    </a:ext>
                  </a:extLst>
                </a:gridCol>
              </a:tblGrid>
              <a:tr h="343195">
                <a:tc>
                  <a:txBody>
                    <a:bodyPr/>
                    <a:lstStyle/>
                    <a:p>
                      <a:r>
                        <a:rPr lang="en-US" sz="1400" b="0" dirty="0">
                          <a:latin typeface="+mn-lt"/>
                        </a:rPr>
                        <a:t>Narrative</a:t>
                      </a:r>
                    </a:p>
                  </a:txBody>
                  <a:tcPr marT="45718" marB="45718"/>
                </a:tc>
                <a:tc>
                  <a:txBody>
                    <a:bodyPr/>
                    <a:lstStyle/>
                    <a:p>
                      <a:r>
                        <a:rPr lang="en-US" sz="1400" b="0" dirty="0">
                          <a:latin typeface="+mn-lt"/>
                        </a:rPr>
                        <a:t>Session</a:t>
                      </a:r>
                    </a:p>
                  </a:txBody>
                  <a:tcPr marT="45718" marB="45718"/>
                </a:tc>
                <a:tc>
                  <a:txBody>
                    <a:bodyPr/>
                    <a:lstStyle/>
                    <a:p>
                      <a:r>
                        <a:rPr lang="en-US" sz="1400" b="0" dirty="0">
                          <a:latin typeface="+mn-lt"/>
                        </a:rPr>
                        <a:t>Session details </a:t>
                      </a:r>
                    </a:p>
                  </a:txBody>
                  <a:tcPr marT="45718" marB="45718"/>
                </a:tc>
                <a:tc>
                  <a:txBody>
                    <a:bodyPr/>
                    <a:lstStyle/>
                    <a:p>
                      <a:r>
                        <a:rPr lang="en-US" sz="1400" b="0" dirty="0">
                          <a:latin typeface="+mn-lt"/>
                        </a:rPr>
                        <a:t>Methodology</a:t>
                      </a:r>
                      <a:r>
                        <a:rPr lang="en-US" sz="1400" b="0" baseline="0" dirty="0">
                          <a:latin typeface="+mn-lt"/>
                        </a:rPr>
                        <a:t> </a:t>
                      </a:r>
                      <a:endParaRPr lang="en-US" sz="1400" b="0" dirty="0">
                        <a:latin typeface="+mn-lt"/>
                      </a:endParaRPr>
                    </a:p>
                  </a:txBody>
                  <a:tcPr marT="45718" marB="45718"/>
                </a:tc>
                <a:extLst>
                  <a:ext uri="{0D108BD9-81ED-4DB2-BD59-A6C34878D82A}">
                    <a16:rowId xmlns="" xmlns:a16="http://schemas.microsoft.com/office/drawing/2014/main" val="10000"/>
                  </a:ext>
                </a:extLst>
              </a:tr>
              <a:tr h="495179">
                <a:tc>
                  <a:txBody>
                    <a:bodyPr/>
                    <a:lstStyle/>
                    <a:p>
                      <a:r>
                        <a:rPr kumimoji="0" lang="en-IN" sz="1200" b="0" i="0" u="none" strike="noStrike" kern="1200" cap="none" normalizeH="0" baseline="0" dirty="0">
                          <a:ln>
                            <a:noFill/>
                          </a:ln>
                          <a:solidFill>
                            <a:srgbClr val="002060"/>
                          </a:solidFill>
                          <a:effectLst/>
                          <a:latin typeface="+mn-lt"/>
                          <a:ea typeface="ＭＳ Ｐゴシック" pitchFamily="-32" charset="-128"/>
                          <a:cs typeface="+mn-cs"/>
                        </a:rPr>
                        <a:t>Getting acquainted with </a:t>
                      </a:r>
                      <a:r>
                        <a:rPr kumimoji="0" lang="en-IN" sz="1200" b="0" i="0" u="none" strike="noStrike" kern="1200" cap="none" normalizeH="0" baseline="0" dirty="0" smtClean="0">
                          <a:ln>
                            <a:noFill/>
                          </a:ln>
                          <a:solidFill>
                            <a:srgbClr val="002060"/>
                          </a:solidFill>
                          <a:effectLst/>
                          <a:latin typeface="+mn-lt"/>
                          <a:ea typeface="ＭＳ Ｐゴシック" pitchFamily="-32" charset="-128"/>
                          <a:cs typeface="+mn-cs"/>
                        </a:rPr>
                        <a:t>Maynard Leigh </a:t>
                      </a:r>
                      <a:endParaRPr kumimoji="0" lang="en-IN" sz="1200" b="0" i="0" u="none" strike="noStrike" kern="1200" cap="none" normalizeH="0" baseline="0" dirty="0">
                        <a:ln>
                          <a:noFill/>
                        </a:ln>
                        <a:solidFill>
                          <a:srgbClr val="002060"/>
                        </a:solidFill>
                        <a:effectLst/>
                        <a:latin typeface="+mn-lt"/>
                        <a:ea typeface="ＭＳ Ｐゴシック" pitchFamily="-32" charset="-128"/>
                        <a:cs typeface="+mn-cs"/>
                      </a:endParaRPr>
                    </a:p>
                  </a:txBody>
                  <a:tcPr/>
                </a:tc>
                <a:tc>
                  <a:txBody>
                    <a:bodyPr/>
                    <a:lstStyle/>
                    <a:p>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Introduction</a:t>
                      </a:r>
                    </a:p>
                  </a:txBody>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pitchFamily="34" charset="0"/>
                        <a:buNone/>
                        <a:tabLst/>
                      </a:pPr>
                      <a:r>
                        <a:rPr kumimoji="0" lang="en-GB" sz="1200" b="0" i="0" u="none" strike="noStrike" kern="1200" cap="none" normalizeH="0" baseline="0" dirty="0">
                          <a:ln>
                            <a:noFill/>
                          </a:ln>
                          <a:solidFill>
                            <a:srgbClr val="002060"/>
                          </a:solidFill>
                          <a:effectLst/>
                          <a:latin typeface="+mn-lt"/>
                          <a:ea typeface="ＭＳ Ｐゴシック" pitchFamily="-32" charset="-128"/>
                          <a:cs typeface="+mn-cs"/>
                        </a:rPr>
                        <a:t>Welcome and a warm up, setting the context</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p>
                      <a:pPr marL="171450" marR="0" lvl="0" indent="-171450" algn="l" defTabSz="914400" rtl="0" eaLnBrk="1" fontAlgn="base" latinLnBrk="0" hangingPunct="1">
                        <a:lnSpc>
                          <a:spcPct val="100000"/>
                        </a:lnSpc>
                        <a:spcBef>
                          <a:spcPct val="0"/>
                        </a:spcBef>
                        <a:spcAft>
                          <a:spcPct val="0"/>
                        </a:spcAft>
                        <a:buClrTx/>
                        <a:buSzTx/>
                        <a:buFont typeface="Arial" pitchFamily="34" charset="0"/>
                        <a:buNone/>
                        <a:tabLst/>
                      </a:pP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Maynardleigh  &amp; facilitator Introduction</a:t>
                      </a:r>
                    </a:p>
                  </a:txBody>
                  <a:tcPr/>
                </a:tc>
                <a:tc>
                  <a:txBody>
                    <a:bodyPr/>
                    <a:lstStyle/>
                    <a:p>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Theatre </a:t>
                      </a: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exercise. Experiential context setting</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a:tc>
                <a:extLst>
                  <a:ext uri="{0D108BD9-81ED-4DB2-BD59-A6C34878D82A}">
                    <a16:rowId xmlns="" xmlns:a16="http://schemas.microsoft.com/office/drawing/2014/main" val="10001"/>
                  </a:ext>
                </a:extLst>
              </a:tr>
              <a:tr h="580067">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Sharing stories that are not commonly asked and are very personal. Getting to know each other better through personal disclosures </a:t>
                      </a:r>
                      <a:endParaRPr kumimoji="0" lang="en-IN" sz="1200" b="0" i="0" u="none" strike="noStrike" kern="1200" cap="none" normalizeH="0" baseline="0" dirty="0">
                        <a:ln>
                          <a:noFill/>
                        </a:ln>
                        <a:solidFill>
                          <a:srgbClr val="002060"/>
                        </a:solidFill>
                        <a:effectLst/>
                        <a:latin typeface="+mn-lt"/>
                        <a:ea typeface="ＭＳ Ｐゴシック" pitchFamily="-32" charset="-128"/>
                        <a:cs typeface="+mn-cs"/>
                      </a:endParaRPr>
                    </a:p>
                  </a:txBody>
                  <a:tcP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Speed Dating</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20 minutes, 20 different partners and 20 questions the ultimate self disclosure challenge. The participants are asked to share answers to the questions written in the chits shared with them</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Group Activity</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r>
              <a:tr h="623094">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The teams create desired state for themselves where a clearer picture of their vision as a team is formed</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Creative Perspective of Team</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The team is divided into groups of 8 where they create advertisements stating the current state of the group (relooking present) and that is how we want it to be (build future)</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Theatrical exercise</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extLst>
                  <a:ext uri="{0D108BD9-81ED-4DB2-BD59-A6C34878D82A}">
                    <a16:rowId xmlns="" xmlns:a16="http://schemas.microsoft.com/office/drawing/2014/main" val="10004"/>
                  </a:ext>
                </a:extLst>
              </a:tr>
              <a:tr h="765425">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The team reflects on the three questions asked</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Line Of Continuum</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How important is team work?</a:t>
                      </a:r>
                    </a:p>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How do you rate yourself as a team member?</a:t>
                      </a:r>
                    </a:p>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How do you rate the organization in terms of team work?</a:t>
                      </a:r>
                    </a:p>
                    <a:p>
                      <a:pPr algn="l" fontAlgn="ct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c>
                  <a:txBody>
                    <a:bodyPr/>
                    <a:lstStyle/>
                    <a:p>
                      <a:pPr algn="l"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Theatrical exercise</a:t>
                      </a:r>
                      <a:endParaRPr kumimoji="0" lang="en-US" sz="1200" b="0" i="0" u="none" strike="noStrike" kern="1200" cap="none" normalizeH="0" baseline="0" dirty="0">
                        <a:ln>
                          <a:noFill/>
                        </a:ln>
                        <a:solidFill>
                          <a:srgbClr val="002060"/>
                        </a:solidFill>
                        <a:effectLst/>
                        <a:latin typeface="+mn-lt"/>
                        <a:ea typeface="ＭＳ Ｐゴシック" pitchFamily="-32" charset="-128"/>
                        <a:cs typeface="+mn-cs"/>
                      </a:endParaRPr>
                    </a:p>
                  </a:txBody>
                  <a:tcPr marL="9525" marR="9525" marT="9525" marB="0" anchor="ctr"/>
                </a:tc>
              </a:tr>
              <a:tr h="997727">
                <a:tc>
                  <a:txBody>
                    <a:bodyPr/>
                    <a:lstStyle/>
                    <a:p>
                      <a:pPr algn="l" fontAlgn="ct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To be able to collaborate with each other, and build positive relationships, we need to check the behaviors around how everyone is currently working together.</a:t>
                      </a:r>
                    </a:p>
                  </a:txBody>
                  <a:tcPr marL="9525" marR="9525" marT="9525" marB="0" anchor="ctr"/>
                </a:tc>
                <a:tc>
                  <a:txBody>
                    <a:bodyPr/>
                    <a:lstStyle/>
                    <a:p>
                      <a:pPr algn="l" fontAlgn="ct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Team DNA: Blood Test</a:t>
                      </a:r>
                    </a:p>
                  </a:txBody>
                  <a:tcPr marL="9525" marR="9525" marT="9525" marB="0" anchor="ctr"/>
                </a:tc>
                <a:tc>
                  <a:txBody>
                    <a:bodyPr/>
                    <a:lstStyle/>
                    <a:p>
                      <a:pPr algn="l" fontAlgn="ct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To create a highly engaged atmosphere where leaders/team members can gauge their current state &amp; then talk about key excellence, leadership and cross-functional team co-ordination attributes like communicating to increase co-ordination, strategizing for effectiveness, planning, cascading vision, building an internal service culture, being proactive and focusing on process orientation for implementing goals.</a:t>
                      </a:r>
                    </a:p>
                  </a:txBody>
                  <a:tcPr marL="9525" marR="9525" marT="9525" marB="0" anchor="ctr"/>
                </a:tc>
                <a:tc>
                  <a:txBody>
                    <a:bodyPr/>
                    <a:lstStyle/>
                    <a:p>
                      <a:pPr algn="l" fontAlgn="ctr"/>
                      <a:r>
                        <a:rPr kumimoji="0" lang="en-US" sz="1200" b="0" i="0" u="none" strike="noStrike" kern="1200" cap="none" normalizeH="0" baseline="0" dirty="0">
                          <a:ln>
                            <a:noFill/>
                          </a:ln>
                          <a:solidFill>
                            <a:srgbClr val="002060"/>
                          </a:solidFill>
                          <a:effectLst/>
                          <a:latin typeface="+mn-lt"/>
                          <a:ea typeface="ＭＳ Ｐゴシック" pitchFamily="-32" charset="-128"/>
                          <a:cs typeface="+mn-cs"/>
                        </a:rPr>
                        <a:t>A high adrenalin team game, to check team’s behaviors'.</a:t>
                      </a:r>
                    </a:p>
                  </a:txBody>
                  <a:tcPr marL="9525" marR="9525" marT="9525" marB="0" anchor="ctr"/>
                </a:tc>
                <a:extLst>
                  <a:ext uri="{0D108BD9-81ED-4DB2-BD59-A6C34878D82A}">
                    <a16:rowId xmlns="" xmlns:a16="http://schemas.microsoft.com/office/drawing/2014/main" val="10005"/>
                  </a:ext>
                </a:extLst>
              </a:tr>
              <a:tr h="113183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We are constantly creating patterns of </a:t>
                      </a:r>
                      <a:r>
                        <a:rPr kumimoji="0" lang="en-US" sz="1200" b="0" i="0" u="none" strike="noStrike" kern="1200" cap="none" normalizeH="0" baseline="0" dirty="0" err="1" smtClean="0">
                          <a:ln>
                            <a:noFill/>
                          </a:ln>
                          <a:solidFill>
                            <a:srgbClr val="002060"/>
                          </a:solidFill>
                          <a:effectLst/>
                          <a:latin typeface="+mn-lt"/>
                          <a:ea typeface="ＭＳ Ｐゴシック" pitchFamily="-32" charset="-128"/>
                          <a:cs typeface="+mn-cs"/>
                        </a:rPr>
                        <a:t>behaviour</a:t>
                      </a: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 The benchmark for our potential that we set for ourselves, stays for life. How we choose to perform will stay with us for the rest of our lives. The gap between our potential and actual performances is what often stands between achieving or not achieving our visions.</a:t>
                      </a:r>
                    </a:p>
                  </a:txBody>
                  <a:tcPr marL="28575" marR="28575"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Psychology of Peak Performance</a:t>
                      </a:r>
                    </a:p>
                  </a:txBody>
                  <a:tcPr marL="28575" marR="28575"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The facilitator shares research from the world of sports psychology that talks about the formation of patterns as we get older. What is the work-</a:t>
                      </a:r>
                      <a:r>
                        <a:rPr kumimoji="0" lang="en-US" sz="1200" b="0" i="0" u="none" strike="noStrike" kern="1200" cap="none" normalizeH="0" baseline="0" dirty="0" err="1" smtClean="0">
                          <a:ln>
                            <a:noFill/>
                          </a:ln>
                          <a:solidFill>
                            <a:srgbClr val="002060"/>
                          </a:solidFill>
                          <a:effectLst/>
                          <a:latin typeface="+mn-lt"/>
                          <a:ea typeface="ＭＳ Ｐゴシック" pitchFamily="-32" charset="-128"/>
                          <a:cs typeface="+mn-cs"/>
                        </a:rPr>
                        <a:t>behaviour</a:t>
                      </a: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 pattern that you want to create?</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endParaRPr>
                    </a:p>
                  </a:txBody>
                  <a:tcPr marL="28575" marR="28575" marT="0" marB="0" anchor="ctr"/>
                </a:tc>
                <a:tc>
                  <a:txBody>
                    <a:bodyPr/>
                    <a:lstStyle/>
                    <a:p>
                      <a:pPr algn="l" rtl="0" fontAlgn="ctr"/>
                      <a:r>
                        <a:rPr kumimoji="0" lang="en-US" sz="1200" b="0" i="0" u="none" strike="noStrike" kern="1200" cap="none" normalizeH="0" baseline="0" dirty="0" smtClean="0">
                          <a:ln>
                            <a:noFill/>
                          </a:ln>
                          <a:solidFill>
                            <a:srgbClr val="002060"/>
                          </a:solidFill>
                          <a:effectLst/>
                          <a:latin typeface="+mn-lt"/>
                          <a:ea typeface="ＭＳ Ｐゴシック" pitchFamily="-32" charset="-128"/>
                          <a:cs typeface="+mn-cs"/>
                        </a:rPr>
                        <a:t>Facilitator Led</a:t>
                      </a:r>
                    </a:p>
                  </a:txBody>
                  <a:tcPr marL="28575" marR="28575" marT="0" marB="0" anchor="ctr"/>
                </a:tc>
              </a:tr>
            </a:tbl>
          </a:graphicData>
        </a:graphic>
      </p:graphicFrame>
      <p:sp>
        <p:nvSpPr>
          <p:cNvPr id="5" name="Rectangle 4"/>
          <p:cNvSpPr/>
          <p:nvPr/>
        </p:nvSpPr>
        <p:spPr>
          <a:xfrm>
            <a:off x="0" y="-40943"/>
            <a:ext cx="12192000" cy="535531"/>
          </a:xfrm>
          <a:prstGeom prst="rect">
            <a:avLst/>
          </a:prstGeom>
          <a:solidFill>
            <a:schemeClr val="accent1">
              <a:lumMod val="40000"/>
              <a:lumOff val="60000"/>
            </a:schemeClr>
          </a:solidFill>
        </p:spPr>
        <p:txBody>
          <a:bodyPr vert="horz" lIns="91440" tIns="45720" rIns="91440" bIns="45720" rtlCol="0" anchor="ctr">
            <a:normAutofit fontScale="97500"/>
          </a:bodyPr>
          <a:lstStyle/>
          <a:p>
            <a:pPr algn="ctr">
              <a:lnSpc>
                <a:spcPct val="90000"/>
              </a:lnSpc>
              <a:spcBef>
                <a:spcPct val="0"/>
              </a:spcBef>
            </a:pPr>
            <a:r>
              <a:rPr lang="en-US" sz="2800" b="1" dirty="0">
                <a:ea typeface="+mj-ea"/>
                <a:cs typeface="+mj-cs"/>
              </a:rPr>
              <a:t>Sample Workshop outline: Day </a:t>
            </a:r>
            <a:r>
              <a:rPr lang="en-US" sz="2800" b="1" dirty="0" smtClean="0">
                <a:ea typeface="+mj-ea"/>
                <a:cs typeface="+mj-cs"/>
              </a:rPr>
              <a:t>1 - Max </a:t>
            </a:r>
            <a:r>
              <a:rPr lang="en-US" sz="2800" b="1" dirty="0" smtClean="0">
                <a:ea typeface="+mj-ea"/>
                <a:cs typeface="+mj-cs"/>
              </a:rPr>
              <a:t>1</a:t>
            </a:r>
            <a:r>
              <a:rPr lang="en-US" sz="2800" b="1" dirty="0">
                <a:ea typeface="+mj-ea"/>
                <a:cs typeface="+mj-cs"/>
              </a:rPr>
              <a:t>0</a:t>
            </a:r>
            <a:r>
              <a:rPr lang="en-US" sz="2800" b="1" dirty="0" smtClean="0">
                <a:ea typeface="+mj-ea"/>
                <a:cs typeface="+mj-cs"/>
              </a:rPr>
              <a:t> </a:t>
            </a:r>
            <a:r>
              <a:rPr lang="en-US" sz="2800" b="1" dirty="0">
                <a:ea typeface="+mj-ea"/>
                <a:cs typeface="+mj-cs"/>
              </a:rPr>
              <a:t>participants per consultant</a:t>
            </a:r>
          </a:p>
        </p:txBody>
      </p:sp>
      <p:sp>
        <p:nvSpPr>
          <p:cNvPr id="3" name="Slide Number Placeholder 2"/>
          <p:cNvSpPr>
            <a:spLocks noGrp="1"/>
          </p:cNvSpPr>
          <p:nvPr>
            <p:ph type="sldNum" sz="quarter" idx="12"/>
          </p:nvPr>
        </p:nvSpPr>
        <p:spPr/>
        <p:txBody>
          <a:bodyPr/>
          <a:lstStyle/>
          <a:p>
            <a:fld id="{733BFD76-841C-4874-91F9-A27567C33DF0}" type="slidenum">
              <a:rPr lang="en-US" smtClean="0"/>
              <a:t>9</a:t>
            </a:fld>
            <a:endParaRPr lang="en-US"/>
          </a:p>
        </p:txBody>
      </p:sp>
    </p:spTree>
    <p:extLst>
      <p:ext uri="{BB962C8B-B14F-4D97-AF65-F5344CB8AC3E}">
        <p14:creationId xmlns:p14="http://schemas.microsoft.com/office/powerpoint/2010/main" val="2767080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2521</Words>
  <Application>Microsoft Office PowerPoint</Application>
  <PresentationFormat>Widescreen</PresentationFormat>
  <Paragraphs>240</Paragraphs>
  <Slides>17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Our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wade@maynardleigh.in</cp:lastModifiedBy>
  <cp:revision>67</cp:revision>
  <dcterms:created xsi:type="dcterms:W3CDTF">2017-08-09T08:18:25Z</dcterms:created>
  <dcterms:modified xsi:type="dcterms:W3CDTF">2017-09-06T11:53:29Z</dcterms:modified>
</cp:coreProperties>
</file>